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8"/>
  </p:notesMasterIdLst>
  <p:sldIdLst>
    <p:sldId id="398" r:id="rId2"/>
    <p:sldId id="399" r:id="rId3"/>
    <p:sldId id="401" r:id="rId4"/>
    <p:sldId id="400" r:id="rId5"/>
    <p:sldId id="397" r:id="rId6"/>
    <p:sldId id="350" r:id="rId7"/>
    <p:sldId id="402" r:id="rId8"/>
    <p:sldId id="351" r:id="rId9"/>
    <p:sldId id="403" r:id="rId10"/>
    <p:sldId id="395" r:id="rId11"/>
    <p:sldId id="396" r:id="rId12"/>
    <p:sldId id="264" r:id="rId13"/>
    <p:sldId id="256" r:id="rId14"/>
    <p:sldId id="261" r:id="rId15"/>
    <p:sldId id="258" r:id="rId16"/>
    <p:sldId id="262" r:id="rId17"/>
    <p:sldId id="260" r:id="rId18"/>
    <p:sldId id="263" r:id="rId19"/>
    <p:sldId id="404" r:id="rId20"/>
    <p:sldId id="257" r:id="rId21"/>
    <p:sldId id="405" r:id="rId22"/>
    <p:sldId id="259" r:id="rId23"/>
    <p:sldId id="406" r:id="rId24"/>
    <p:sldId id="267" r:id="rId25"/>
    <p:sldId id="407" r:id="rId26"/>
    <p:sldId id="265" r:id="rId27"/>
    <p:sldId id="408" r:id="rId28"/>
    <p:sldId id="271" r:id="rId29"/>
    <p:sldId id="409" r:id="rId30"/>
    <p:sldId id="410" r:id="rId31"/>
    <p:sldId id="272" r:id="rId32"/>
    <p:sldId id="273" r:id="rId33"/>
    <p:sldId id="412" r:id="rId34"/>
    <p:sldId id="274" r:id="rId35"/>
    <p:sldId id="275" r:id="rId36"/>
    <p:sldId id="339" r:id="rId37"/>
    <p:sldId id="291" r:id="rId38"/>
    <p:sldId id="304" r:id="rId39"/>
    <p:sldId id="268" r:id="rId40"/>
    <p:sldId id="318" r:id="rId41"/>
    <p:sldId id="285" r:id="rId42"/>
    <p:sldId id="302" r:id="rId43"/>
    <p:sldId id="293" r:id="rId44"/>
    <p:sldId id="306" r:id="rId45"/>
    <p:sldId id="307" r:id="rId46"/>
    <p:sldId id="308" r:id="rId47"/>
    <p:sldId id="295" r:id="rId48"/>
    <p:sldId id="296" r:id="rId49"/>
    <p:sldId id="317" r:id="rId50"/>
    <p:sldId id="310" r:id="rId51"/>
    <p:sldId id="311" r:id="rId52"/>
    <p:sldId id="320" r:id="rId53"/>
    <p:sldId id="298" r:id="rId54"/>
    <p:sldId id="321" r:id="rId55"/>
    <p:sldId id="322" r:id="rId56"/>
    <p:sldId id="324" r:id="rId57"/>
    <p:sldId id="341" r:id="rId58"/>
    <p:sldId id="280" r:id="rId59"/>
    <p:sldId id="281" r:id="rId60"/>
    <p:sldId id="282" r:id="rId61"/>
    <p:sldId id="340" r:id="rId62"/>
    <p:sldId id="323" r:id="rId63"/>
    <p:sldId id="326" r:id="rId64"/>
    <p:sldId id="327" r:id="rId65"/>
    <p:sldId id="325" r:id="rId66"/>
    <p:sldId id="329" r:id="rId67"/>
    <p:sldId id="328" r:id="rId68"/>
    <p:sldId id="331" r:id="rId69"/>
    <p:sldId id="330" r:id="rId70"/>
    <p:sldId id="332" r:id="rId71"/>
    <p:sldId id="333" r:id="rId72"/>
    <p:sldId id="335" r:id="rId73"/>
    <p:sldId id="334" r:id="rId74"/>
    <p:sldId id="336" r:id="rId75"/>
    <p:sldId id="337" r:id="rId76"/>
    <p:sldId id="411" r:id="rId77"/>
  </p:sldIdLst>
  <p:sldSz cx="10160000" cy="7620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4C32A4-14FB-45A7-B94A-107351A3DDF5}">
          <p14:sldIdLst>
            <p14:sldId id="398"/>
            <p14:sldId id="399"/>
            <p14:sldId id="401"/>
            <p14:sldId id="400"/>
            <p14:sldId id="397"/>
            <p14:sldId id="350"/>
            <p14:sldId id="402"/>
            <p14:sldId id="351"/>
            <p14:sldId id="403"/>
            <p14:sldId id="395"/>
            <p14:sldId id="396"/>
            <p14:sldId id="264"/>
            <p14:sldId id="256"/>
            <p14:sldId id="261"/>
            <p14:sldId id="258"/>
            <p14:sldId id="262"/>
            <p14:sldId id="260"/>
            <p14:sldId id="263"/>
            <p14:sldId id="404"/>
            <p14:sldId id="257"/>
            <p14:sldId id="405"/>
            <p14:sldId id="259"/>
            <p14:sldId id="406"/>
            <p14:sldId id="267"/>
            <p14:sldId id="407"/>
            <p14:sldId id="265"/>
            <p14:sldId id="408"/>
            <p14:sldId id="271"/>
            <p14:sldId id="409"/>
            <p14:sldId id="410"/>
            <p14:sldId id="272"/>
            <p14:sldId id="273"/>
            <p14:sldId id="412"/>
            <p14:sldId id="274"/>
            <p14:sldId id="275"/>
            <p14:sldId id="339"/>
            <p14:sldId id="291"/>
            <p14:sldId id="304"/>
            <p14:sldId id="268"/>
            <p14:sldId id="318"/>
            <p14:sldId id="285"/>
            <p14:sldId id="302"/>
            <p14:sldId id="293"/>
            <p14:sldId id="306"/>
            <p14:sldId id="307"/>
            <p14:sldId id="308"/>
            <p14:sldId id="295"/>
            <p14:sldId id="296"/>
            <p14:sldId id="317"/>
            <p14:sldId id="310"/>
            <p14:sldId id="311"/>
            <p14:sldId id="320"/>
            <p14:sldId id="298"/>
            <p14:sldId id="321"/>
            <p14:sldId id="322"/>
            <p14:sldId id="324"/>
            <p14:sldId id="341"/>
            <p14:sldId id="280"/>
            <p14:sldId id="281"/>
            <p14:sldId id="282"/>
            <p14:sldId id="340"/>
            <p14:sldId id="323"/>
            <p14:sldId id="326"/>
            <p14:sldId id="327"/>
            <p14:sldId id="325"/>
            <p14:sldId id="329"/>
            <p14:sldId id="328"/>
            <p14:sldId id="331"/>
            <p14:sldId id="330"/>
            <p14:sldId id="332"/>
            <p14:sldId id="333"/>
            <p14:sldId id="335"/>
            <p14:sldId id="334"/>
            <p14:sldId id="336"/>
            <p14:sldId id="337"/>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6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0929"/>
  </p:normalViewPr>
  <p:slideViewPr>
    <p:cSldViewPr>
      <p:cViewPr varScale="1">
        <p:scale>
          <a:sx n="69" d="100"/>
          <a:sy n="69" d="100"/>
        </p:scale>
        <p:origin x="78"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7-12T12:25:47.387"/>
    </inkml:context>
    <inkml:brush xml:id="br0">
      <inkml:brushProperty name="width" value="0.04" units="cm"/>
      <inkml:brushProperty name="height" value="0.04" units="cm"/>
    </inkml:brush>
  </inkml:definitions>
  <inkml:trace contextRef="#ctx0" brushRef="#br0">0-2147483648 832,'0'0'305,"0"0"-161,0 0-96,0 0-16,0 0 48,0 0 64,0 0 16,0 0 16,0 0-32,0 0-48,0 0 0,0 0-16,0 0-16,0 0-48,0 0-80,0 0-80,0 0-64,0 0-64,0 0-32,0 0-33,0 0-47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7-12T12:27:42.347"/>
    </inkml:context>
    <inkml:brush xml:id="br0">
      <inkml:brushProperty name="width" value="0.04" units="cm"/>
      <inkml:brushProperty name="height" value="0.04" units="cm"/>
    </inkml:brush>
  </inkml:definitions>
  <inkml:trace contextRef="#ctx0" brushRef="#br0">3468 733 480,'-179'149'48,"59"-29"-208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7-12T12:27:54.084"/>
    </inkml:context>
    <inkml:brush xml:id="br0">
      <inkml:brushProperty name="width" value="0.04" units="cm"/>
      <inkml:brushProperty name="height" value="0.04" units="cm"/>
    </inkml:brush>
    <inkml:brush xml:id="br1">
      <inkml:brushProperty name="width" value="0.28" units="cm"/>
      <inkml:brushProperty name="height" value="0.28" units="cm"/>
      <inkml:brushProperty name="color" value="#6D0913"/>
    </inkml:brush>
    <inkml:brush xml:id="br2">
      <inkml:brushProperty name="width" value="0.28" units="cm"/>
      <inkml:brushProperty name="height" value="0.28" units="cm"/>
      <inkml:brushProperty name="color" value="#E71224"/>
    </inkml:brush>
  </inkml:definitions>
  <inkml:trace contextRef="#ctx0" brushRef="#br0">23 1067 992,'0'0'369,"0"-9"-113,0 9 16,0-10 16,0 10 16,0-10 48,0 10 16,0 0 33,-23 0-81,23 0 0,0 0-48,0 0 80,0 0 32,0-10 81,0 10-49,23 0 32,-23 0-16,22 0-32,-22 0-95,22-10-113,-22 10 0,0 0-16,23 0-80,-23 0-16,22-9-16,1 9-64,-1 0 80,1-10 48,22 10-16,-23-10 48,45 0-80,-22 0-32,1 0 80,21 1-32,-23-11-16,24 10 0,-1-9 0,-22 9 32,22-10-32,-22 11 17,0-1-97,0 0 48,0 0-16,0 0 32,-23 10-48,1-9 16,22-1 48,-22 10 0,-1-10 32,0 0 64,23 1 80,-23 9 144,23-10 32,23 0 65,-23 0-113,22 10-16,0-10-192,23 0-48,0-9-48,-23 9-32,46 0 32,-24 0 96,24 1-160,-24-11 16,24 10 16,-24 0 32,1 1-64,0-1-64,0-10 96,0 11-48,-23-1 16,0 0 16,1 0-32,-23 0 16,0 1 96,-1 9-112,1-10 0,0 0-32,-22 10 48,-1-10-16,1 0-32,21 10 48,-21-9-16,-1 9 0,1-10 16,-1 0 32,1 10 0,22-10-96,-23 0 144,1 10-112,-1-10-64,0 1 64,23-1-16,-22 0 48,22 0 32,-23 10-32,23-9-48,0-1 32,0 0 80,-23 10-80,1-10 16,-1 10-16,1-10 0,-1 10-32,-22-9 64,23 9 16,-23 0-48,0 0 0,0 0-16,0 0 48,0 0-64,0 0 48,0 0 0,0 0 0,0 0 32,0 0 17,0 0-33,0 0 16,0 0-16,0 0-48,22 0 64,-22 0-128,0 0 144,0 0-144,0 0 96,0 0 0,0 0-64,0 0 16,0 0-17,0 0 65,22 9-16,1-9-16,-23 10 129,45-10-65,-23 10-80,23 0 176,0 9 0,22-9 48,1 0 96,22 9-48,-1-9-48,1 0 16,0 10 80,0-10 16,-23 9-31,23-9 47,0 10-80,-23-11-32,0 1-64,1 0-96,-1 0 144,1 0-128,-24-1 80,1 1-128,23 0-16,-23 0 16,-1-10 16,1 9-32,-22 1 16,22-10 0,-23 10-16,23 0 32,-22-10-16,21 10-16,1-1 48,-22 1-16,22 0-48,0 0 32,-1-10 48,24 10-64,-1-1 16,1 1 0,-1 0-16,0 10-64,-22-10 96,0-1-64,22 1 48,-22 0 32,23 0-96,-23 9 128,22-9-96,-22 0 64,22-10 48,-22 10-48,0-1-48,0-9-48,0 10 48,0-10 48,-23 0 49,1 0-130,-1 10 49,0-10-64,1 10 16,-1-10 129,-22 0-114,23 10 1,-1-10 65,-22 9-98,23-9 49,-1 10 33,-22-10-82,23 0 33,-23 10 97,22-10-114,-22 0-15,23 0 48,-23 0 113,22 10-145,-22-10 80,0 0-32,0 0-16,0 0 64,0 0 48,0 0-64,22 0 16,-22 0 16,0 0 48,0 0 16,0 0 80,0 0-64,0 0 112,0 0-80,0 0-48,0 0 48,0 0-96,0 0 0,0 0 1,23 0 15,-23 0 48,0 0 192,0 0 224,0 0 176,0 0 305,0 0-241,0 0 1,0 0-241,0 0-240,0 0-80,0 0-272,0 0-80,0 0-800,0-10-1377,0 0-865,0 0-768,22-9-560,-22 9 176,0-10 753</inkml:trace>
  <inkml:trace contextRef="#ctx0" brushRef="#br0" timeOffset="1916">6646 842 80,'-23'0'256,"23"0"128,0 0-64,-22 0-31,22 0-81,0 0-48,0 0 0,0 0 16,0 0-48,0 0 80,0 0 32,0 0 16,0 0 32,0 0 33,0 0 31,0 0-64,0 0 48,0 0 16,0 0 32,0 0 49,0 0 63,0 0 128,0 0-80,0 0-63,0 0-97,0 0-64,0 0-96,0 0 16,0 0-96,0 0 48,0 0-64,22 0 0,1 0 16,-23-10 16,45 10 1,-23-10-1,23 1 0,0-1-32,22 0 80,1 0 208,22-9 160,-1 9 17,1 0-49,22-9-160,-22 9-48,0-10-128,0 11-64,0-1-64,-23 0 32,23 0 32,-23-9-63,1 9 15,-1 0-16,0 0 64,-22-9 80,0 9-48,0 0 192,0 0 64,0 0-32,0 0-111,-23 10-65,23-9 48,-23-1-48,1 0-32,-23 10-128,22 0 32,1-10-80,-1 10-48,1-10 80,-1 1-32,1 9 0,-1-10-32,0 0-16,23 10 96,-22-10-96,22 1 80,-23 9-80,1-10 80,22 0-96,-23 10 48,0-10 80,23 10-96,-22-10-16,22 1 48,0 9 0,-23-10 0,23 0 16,0 10 16,-23-10-48,1 10-48,-1-9 80,23 9-112,-22-10 80,-1 0 16,0 10 0,1-10-64,-1 10 96,1-10-48,-1 10 80,-22-9-64,23 9 128,-23 0-128,0-10 16,22 10 16,-22 0-48,23-10 0,-23 10 48,22-10-64,1 0-48,-1 10 80,-22 0-16,22-9 32,-22 9-80,0-10 32,23 0 48,-1 10-64,1-10 32,-1 1-32,1-1 48,-1 10 16,1-10-32,21 0-16,-21 10 80,-1-10-144,1 0 96,-1 10 0,1-9 16,-1 9-96,1-10 112,-23 10 0,22 0-48,-22 0 0,0 0 64,0 0-16,0 0-80,0 0 32,0 0-16,23 0 16,-23 0-32,0 0 96,0 0-32,0 0-48,0 0-64,0 0 32,0 0 32,0 0-16,0 0 96,0 0-112,0 0 0,0 0 96,0 0-80,0 0 64,0 0 16,22 0-96,-22 0 0,22 0 64,1 10-48,-1-1 48,1-9 32,-1 10-16,23 0-48,0 0-16,0 0 80,22 0-64,-22-10-16,23 9 80,-24 1-112,1 0-48,0 0 112,1-1 80,-2 1-112,1 0 48,22 0 96,-22 0-64,0-1-48,0 1 16,0 0 96,0 0-64,22 0-48,-22-10-64,-22 9 112,21 1-80,1 0 48,0 0 16,0-10-32,-22 9-48,22 1 32,-23 0 96,23-10-48,0 10-64,0 0 32,0-10 0,-23 9 64,23 1-32,0 0-144,-23-10 112,1 0-48,0 0 96,-1 10-80,0-10 80,1 9 0,-1-9 0,-22 0-128,22 0 48,1 10 96,-23-10-64,0 0 112,22 0 17,-22 0 127,0 0 64,0 0-16,0 0-128,0 0 16,0 0-48,0 0-32,0 0-96,0 0 80,0 0-16,0 0-16,0 0-48,0 0-448,0 0-1313,0 0-1216,-22-10-1041,-23 1-176</inkml:trace>
  <inkml:trace contextRef="#ctx0" brushRef="#br1" timeOffset="25929">1033 1116 576,'-22'-9'432,"22"-1"-207,0-10-129,-23 1-16,23-1 0,23 1 48,-1-1-32,46-9-48,-1-1 48,45 1 0,45-10 32,23-1-16,22 11-16,22-10-32,1 9-32,-45 11 0,-24-1-16,2 1 0,-46 9-16,-45 10 0,1-10 0,-24 10 0,-21 0 16,-23 0 16,-23 10 32,-21 0-16,-24 0-48,-44-1 16,-22 1 0,-24 10 16,-44-1 0,22-9 32,-22 10-16,23-11 0,22 1-16,22 10-32,23-11-32,22 1 64,22-10-16,24 10-16,21-10-16,23 0 80,0 0-48,45 0 0,45-10 0,0 10-32,45-10-16,21-9-96,24 9 48,0-9 32,22-1 16,-23 0 32,-22 11 16,-44-11-48,-1 10-64,-45 10-32,-22 0 32,-22 0 64,-23 0 0,-45 0 32,-23 10 0,-43 0-16,-25 9 16,-21-9-32,-22 10 64,-1-10-16,1-1-16,21 11 32,2-10-32,43-1 0,1 1-16,22 0 16,45-10 0,0 0 16,45 0 0,0 0 16,23 0-64,44 0 16,23-10 32,44 0-80,24-9-48,21 9 32,24-19 16,21 9 32,-22 1 32,0-11 16,-23 11 16,-21-1-16,-46 1-48,-22 9 48,-45 10-48,-23 0 48,-44 10-16,-23-1 16,-45 11-16,-45 0 0,-22-1 0,-45 20 0,-45-9-16,0-1 16,23 0 32,-1 1 32,23-11-48,68 11-32,-1-20 32,45-1-16,23 1 16,44 0 48,0-10-64,46-10 0,45 0 16,44 1-32,45-11 16,23 0-48,21-9-16,46-10 16,23 0 32,-1-1 16,1-8 48,-23-1-16,-1 0-16,-43 19 32,-46 1-48,-45 9-48,-22 0 0,-45 20 64,-45 0 0,-68 0-48,-22 20 32,-44 0 0,-23-1 0,-23 11-16,-67 9 48,0 0-32,0-9 48,-22 9-48,22-10 32,23 10-32,22-10 32,44-9-16,46 10-16,22-11 0,23 1 64,45-20-48,22 10 16,44-10-48,23-10 48,46 0-64,44-10-16,22 1-16,24-11-32,21 1 48,23-10 16,-23 9 32,1-18 16,-23 18-16,-22-9 16,-46 19-48,-43 1 32,-24 9-48,-23 0 32,-21 10 16,-46 10 16,-44 0 0,0 9-32,-46 11 16,-21-1-32,-46 1 32,-44-1 16,-23 10 16,0-10 16,0 1 16,0-1-64,45-9 32,45-1-64,45 1 48,22-10 0,23-10 32,44 0-32,46 0-16,21-10 0,69-10-32,43 1-48,24-11-16,45 1 0,44-10 48,-22 0 64,45-10-16,0 0 48,22-10 80,0 0 32,1 0-48,-91 20-48,-22 20-64,-67-1 0,-90 20-32,-45 20 32,-90-1-80,-45 11 80,-44 9-16,-23 0 16,-23 0-48,23 0 48,-22 10 0,-23-9 16,22-1 0,23-10 16,0 10-32,0-10 16,68 1-16,-1-10 0,23-1-16,44-9 16,23 0 0,45 0 32,0-10 0,45 0-48,45-10 16,22-10-16,45 10-48,23-19 0,22-1 16,0 1 16,22-10 32,23 0 0,-22 0-16,22 9 32,-68 1-48,-44 9-16,-23 11 16,-67 9 16,-45 9 0,-67 11-16,-45 0 32,-23-1 0,-22 20 0,-22-9 0,-46 9 0,-22 0 16,0 0 16,0-9 16,23-1 16,44-9 0,45-1-64,23-9 64,44 0-16,68-10-32,23 0 16,67-10-32,22-10 0,45 1 0,45-11-32,0 1 32,23-10-32,22 0 32,22-1 64,-22-8-16,0 8 16,-45 1-32,-22 20-48,-68-1 0,-45 20-16,-44 0 32,-46 10 0,-44 0-32,-45 19 48,-46-9 0,1 9-16,-22 0-16,-1 1 16,0-1 16,1 0 0,22 1 16,0-11-32,44 1 0,23-10 0,46 0 16,-1-1 0,45-9 16,45 0 16,22 0-64,46-9-16,-2-1-16,47-10 0,-1 0 16,45-9 0,0 0 32,67-1 0,-22-9 32,0 10 0,-45 9-64,-67 1 32,-23 19-32,-67 0 0,-67 10-32,-46 9 32,-66-9-32,-24 19 16,-21-9 64,-23 9-48,22-9 32,1-1 32,21-9 0,24 10 0,21-11-16,46 1 48,0-10-32,44 0 16,23 0-16,23 0 0,22-10-16,44 1 0,24-1-16,44-10-32,22 1 32,46-1 16,22 1 16,-45-1-32,-22 10 0,-23-9 0,-67 19-64,-23-10 64,-22 10 0,-23 0-32,-44 0 48,-23 0-16,-22 0-16,-23 10 0,-22-10 32,-1 10-16,23-10 0,1 0 16,44 0 0,0 0-16,22 0 32,23 0 0,45 0-32,0 0 48,45 0-16,22 0-32,45 9 16,1 1-16,-1-10-32,-23 10 32,24 9 0,-24-9 32,1 0-16,-23 0-32,1 0 16,-2-1 0,-20 1 0,-24 0 0,0-10 0,-22 0 16,-22 0-48,-1 0 32,-44-10 0,-1 0 0,-44-9-32,-23-1 32,-23-9 0,-21 0 0,-23-1 16,0 1-16,0-1 16,-1 11-16,24-1 0,-1 1 16,45 9-16,23 0 0,22 0 16,0 10-16,68 0 16,21 10-16,24 0-16,44 9 32,23 1 0,-1 0-16,1 9 0,0-9 0,22 9-16,-22-9 16,22-1 0,-22 1-80,-23-1-32,23 1-16,-46-10 48,1-1 32,-45 1 0,0-10 48,-45 0-32,-22 0 0,-23-10 32,-23-9 0,1 9 0,-45 0 16,-23-9-16,-23-1 0,-21 1 16,0-1-48,-1 10 48,0-9 0,23 9 0,22 0-16,46 0 0,21 10 16,23 0 32,68 0-48,44 10 0,23 0 0,22 9 0,23 1-16,0 0 0,-1-1 16,1 10-32,-23-9-16,1 9 16,-24-9 32,1-1-48,0-9-48,0 10 32,-46-10 32,2-10-32,-24 10 48,-22-10 0,-22 0 16,-24-10 32,-21 0 32,-22 0-32,-46 0 64,-22-9 0,-45-1-48,-45 10-32,-23 1 0,-22-1 0,1 0-16,21 0 32,23 10-16,0 0-16,68 0 0,-1 0 0,45 0-16,23 0 0,45 0 48,22 0 0,45 10 0,45-10-16,22 0 16,45 0 16,45 0-48,23 0 16,67 0 16,45-10-32,22 10 16,1 0-16,-24 0 16,1 10-16,-67 0-32,-24 9-32,-65 1-16,-25-10 16,-20 9 0,-47-19 48,-44 10 16,-22-10 16,-23 10 0,-45-10-16,-44 0 32,-46 0-16,-22 0 32,-67 0-48,-23 0 32,-23 0-32,24 0 0,-1 10-32,22-10 32,1 10 16,44-10-16,46 0 0,-1 9 0,68-9 16,22 0-16,23 0 0,45 0 32,22 0 16,22 0-16,45 0 0,23 0 16,45 0-48,-1 0 32,46-9 32,-1-1 16,68 10 0,45-10-64,0 0-16,22 0 32,-44 10-16,-1 0-16,-45 0 0,-66 10-32,-23 0-16,-23-10 0,-45 0 0,-44 10 48,-69-10 0,-43 10 0,-46-10 0,-44 9 16,-46-9-16,-44 0 32,-23 10-32,0 0-16,-22 0 16,-1 0 32,-44-1 48,22 1-16,23 0 144,45-10-80,45 0-32,44 0 0,67 0-96,24 0 49,44 0 15,45 0 0,67 0-32,46-10-32,43 0 0,46 1 16,45-1 0,0 10-16,0-10 0,45 0 32,23 0-32,21 10-64,1 0-16,0 0-177,-68 0-31,-44 10-16,-46 0 16,-44 0 96,-68 0 96,-67 9 48,-22-9 16,-68 10 32,-45-11 16,-22 11-16,-22-10-16,-1 0 32,-22-1-32,22 1 32,46 0-16,21-10 0,24 0 0,44 0-48,45 0-64,45-10-112,44 0-80,46-9-881</inkml:trace>
  <inkml:trace contextRef="#ctx0" brushRef="#br1" timeOffset="28660">7476 911 624,'-90'0'336,"22"0"-95,1 0-65,0 0-112,0 0 0,21 0-16,24 0-16,0 0-32,22 0 16,0 0 32,44 0-32,2 0 48,44 0-48,21-10-16,47-10 16,-1 10-48,22-9 32,23-11 0,-22 1 32,22 0-16,0-10 32,1 9 80,-24 1 0,-22 9-32,-67 1-96,-23 9-32,-44 0 32,-46 10 0,-44 10 16,-23 0-16,-45 9 16,1 1-32,-24-1 32,-21 11-48,0-1 48,21-9 0,-22 9-16,46-9 0,-1-1 0,46 1 16,21-10-16,23-1 16,45-9 0,22 0-48,46-9-64,44-1-64,1 0-16,43-10-16,-21-9 32,22 0 80,23-1 32,-1 1 64,46-20 48,22 10 96,0-10 16,0 10-16,0-1 80,-68 1-80,-21 20-144,-69-1 0,-66 20 16,-68 10-16,-67 0-32,-90 19 16,-45 0 0,-23 1-16,1-1 48,22 10 32,0-9-16,22-11 0,46 1 0,22 0-64,22-1 0,45-9 32,46-10 64,-2 0-32,46 0 16,46 0-48,21-10 16,67 0-16,23-9-16,23-1-64,67-9-48,67-10 32,23-1 16,0-9 64,0 1 16,-45 8 48,-46 1 96,-43 10 64,-92 0-128,-43 19-48,-90 10-48,-46 0 32,-89 19-32,-22 1 0,-68 9 0,0 1 16,-23-1-16,23 10 0,0 0-16,45-9 32,23-1-16,21 10-32,47-9 16,-2-11-32,24 1-64,43-10 0,1-1 80,23 1-16,44-10 32,1 0-64,22-10-16,22 1-48,23-11 48,0-9 64,22 9 16,1-19 16,-2 9 16,2 1-16,-23 9 48,-23 1-64,-45 9-32,-22 10 16,-22 0 16,-23 10 16,-22 0-16,-23-1 16,-22 11 0,-1 9 0,-21 1 0,-24-1 0,24 1 0,-23-1-32,22 0 32,0-9 0,45 0 0,1-1 48,44-9-16,0-10 16,90-10 0,22 0-80,46-9-32,-1-1-16,0-9-16,45-1 0,-22-9 64,22 0 32,22 0 0,23-10 80,1 10 96,-1 0-16,-23 0-32,-67 19-96,-22 10-48,-67 10 16,-68 10 16,-45 10-16,-67 9 0,0 0 0,-45 10 0,22-9 16,-22 9 64,22-10 0,-22 10-48,1-9 16,43-1-48,1-9 0,45-1 32,-1-9 0,68 0 48,1 0-16,21-10-16,46 0-16,-1-10 0,45 10-16,24-10 32,-2-9-48,46-1 16,-1 0-16,1 1-16,0-11 0,22-9 16,0 0 16,46 0-16,-2 10-16,-21-1 16,-23 11 0,-22-11 0,-23 21-16,-22-1-16,-45 0 32,22 10-32,-45 0-16,-22 0-16,0 0 32,-22 0 32,0 0-16,-1 10 48,1 0-16,22-10 0,0 9-16,22 1 0,23 0 0,0 0 32,45-10-32,0 19 0,22-9 0,-22-10 16,-1 10-16,1 0-32,-45-1 32,0-9 0,-23 0 16,1 0 32,-1 0-64,-22 0 48,0 0-64,0-9 0,-22-1 16,-23 0 32,0-10-64,0 11 32,-22-1 16,22 0 0,0 0 0,0 1 0,23 9 0,22 0 0,0 0 16,67 0-16,0 9 0,23 1 32,0 0-32,22 9-16,1-9 16,-2 0 0,-20 0 0,-2 0 32,-44-1-48,0-9 48,0 0-16,-22 0-16,-23 0 16,-23-9-16,1-1 16,-24-10-16,-21 10-32,-22-9 32,-2-1 0,24 11 32,0-1-32,22 0 0,-23 0-32,46 0 32,-23 1-16,45 9 48,0 0-16,23 9 16,21 1-16,24 0-16,22 0 0,-1 9 32,2-9-32,-2 10 0,1-11 0,-22 1-16,-24 0-48,1 0 32,-23-10 0,1 0 0,-23-10 0,-23 10 32,-21-20 0,-23 11-32,-1-21 0,-22 11 32,-22-1 0,22 1 0,-22-1 0,22 0 32,0 11-64,23-1 16,22 0 16,23 10 32,44 10 0,23 9-32,22-9 16,46 10-16,-23-1 16,21 1 0,-20 0-16,-2-1-32,-22 1 0,-21-11 0,-1 1 0,-1 0 0,-44 0 32,23-10-16,-23 0 32,-23-10-48,-21 10 48,-1-10-16,-1 0-16,2 1 32,-1 9 0,22-10-48,-21 0 48,21 10-32,1-10 48,-1 10-80,23 0 32,0 10 32,0 0-16,23 0 32,-1-1-32,1 1 0,21 0 16,-21 0 0,22 0-16,-23-10 0,23 9 0,-45-9 0,23 0-16,-23 0-32,-23 0 48,-22 0 0,-22 0 16,-23 0-16,0 0-32,-44 0-16,-24 0 0,1 0 48,-22 0 0,22 0 0,22 0 0,23 0 0,22 10 0,45-10 0,45 0 0,45 0-48,22 0-48,45 0 0,23 0-64,22 0 48,0-10 48,-22 1 0,22 9 48,-44-10 16,-24 0 0,1 10-32,-45-10-96,-23 10 0,1 0 0,-23 0 80,-23 10-64,1 0-112,0-10-193</inkml:trace>
  <inkml:trace contextRef="#ctx0" brushRef="#br1" timeOffset="29712">10889 519 144,'0'0'304,"0"0"32,0 0-112,-45 0-127,0 0-49,-22 10-32,-23-1 32,-45 1-32,0 10 0,-67-1 16,-22-9-16,-1 10 0,-22-1 0,0 1 32,23-10-32,-23 9 0,45-9-16,0 10-16,44-11 16,24 1 0,44-10 0,45 0 0,45 0-16,45 0-48,23 0-16,21-10-16,24 10 31,21-9 1,23-1 0,23 0 32,22-10 80,0 11 0,-22-1 0,-23 0 17,-22 0-1,-46 0-16,-44 10-32,-45 0 0,-45 0-16,-22 0 32,-68 0-16,1 0 16,-46 0 16,0 10-16,-22 0 32,0 0 32,0 0 16,22-1 0,1 1-32,44 0-32,0-10-32,46 0-16,44 10 64,0-10-16,22 0-32,46 0 16,22 0-16,22-10-16,0 10-16,46-10-16,-1 0 32,0-9-32,-22 19 32,0-10 0,-23 0-80,-22 10 16,-45 0 32,0 0 0,-22 10 32,-46 0 16,1 9-16,-68 1 32,0 0 0,-22-1-32,-22 1 16,-1-1 16,0 1 0,1 0 0,44-1 16,23-19 0,22 10 0,45 0 0,0-10 16,68 0-48,22-10 0,44 0-16,24 0-16,44 1 16,0-11-32,23 0 32,-1 1 0,1-1 16,-46 1-16,2 9 16,-47-10-16,-22 10-48,-21 10 16,-24 0 0,-22 0 16,-45 0 16,-23 0 16,-21 10 0,-24 0-16,-21 0 48,-23 0 0,-1-1 0,1 1 48,0 0-96,45 0 16,0 0 16,44-10 16,23 0 16,45 9 0,0-9-48,68 0 16,21 0-16,24-9-16,21 9 0,1-10 0,22 0 0,-22 0 0,-23 0 16,-22 10-32,-23-9 32,1-1-16,-23 10 0,-23 0 16,-22 0-16,-22 0 0,-23 10 16,0-1-16,-23 1-48,1 0-16,-23 0-128,1 0-160,-1-10-80,-23 9-177</inkml:trace>
  <inkml:trace contextRef="#ctx0" brushRef="#br1" timeOffset="38797">4513 715 432,'-23'-10'304,"0"0"-144,-21 0-64,21 0-48,-21 1-32,-1-1 16,-23 0-15,23 0 31,1 0-16,-24 1 16,0-1 0,24 0 0,-1 0-32,0 10 16,23-9 0,-1-1 0,0 10-16,23-10 0,0 10 0,23-10-32,0 0 16,22 1 0,-23 9-32,23-10 32,-45 10 16,22-10 0,0 10-16,-22 0 0,0-10 0,0 10-16,-22-10 16,0 1 0,-23-1 0,0 10 0,0-10 0,0 0 0,0 0 0,0 10 32,1-9 16,21-1-16,23 10-16,0 0 0,0 0 0,23 0 0,44 0 0,0 0-16,23 10 32,0-1-32,22-9 0,23 10 48,0 0-48,-1 0 32,1-10-32,-23 10 0,0-1 0,1 1 32,-46 0-32,0 0 0,-44-10 16,-1 0 0,-22 0-16,-45 0 32,-22-10-16,-23 10 0,0-10 16,1 0-16,-24 1-16,1-1 16,0 0 0,0-10-32,-1 11 0,1-1 32,0 0-16,45 0 0,-1 10 32,23-10-32,0 10 0,45 0 32,0 0-16,45 0-32,0 0 16,23 10 0,21 10 0,1-10-16,0 9 32,22 1-48,-22-1 48,22 1-16,1 0 0,-1-1 0,0-9-48,0 10 16,1-11 0,-24-9 32,-21 0-16,-23 0 0,-23 0 0,1 0-16,-46-9 32,1-1 0,-46 0 0,1-10-16,-23 11 16,-22-11 0,-23 0 16,0 1 16,23-11 16,-23 11-32,23-1 32,45 1-16,0 9-16,22 0-16,22 0 16,23 10 16,0 0-32,68 10 0,-1 0 0,23 9 0,22 1-16,0 0 16,45-1 16,-22 1-16,0 9 0,-1-9 16,1 9-16,-23-9 16,1-1-16,-1 11-32,-45-11 16,23 1-32,-45-10-16,0-1 80,0 1-32,-23-10-16,-44-10 16,-23 10 32,0-9 16,-22-1-16,-23 0-16,0-10 0,-22 11 0,0-1 0,22-10 0,-23 11 16,24-11 0,-1 10-16,22 0 48,24 10-32,21-9 16,23 9-32,23 0 32,21 9-32,46 1 0,0 0 0,22 10 0,1-11 0,-1 11 0,23-10 0,-1 9 16,-21-9-16,-1 10 16,0-11 16,0 11-64,-22-10 0,0 9 32,-45-9 16,22 0-32,-22 0 16,-22 0 0,-1 0 0,0-10 16,1 0 48,-23 0 48,0 0-48,-23 0-32,-21 0-16,-1-10 16,-23 10-32,1-10 16,0 0 0,-1 0 0,-22 0-32,23 1 48,-23-1-48,23 0 32,0 0 0,-1 10-48,23 0 32,0-10 0,23 10 0,-1 0 48,46 0-48,-1 10 32,23 0-16,23 0-16,-1-10 0,0 10 0,23 9-32,-23-9-64,23 0-16,0 0-32,-23 0 80,1-10 32,-23 9 32,-23-9-48,-22 0 16,-22 0 32,-1-9-48,-44 9 64,0-10 32,-1 0 16,-22 0 0,-22-10-16,0 1 0,-23-1-48,-22 1 0,-23-1-16,-22 0 32,-22 11-16,-1-11 0,23 1 0,0 9 0,45 0 0,22 0 16,46 0-16,44 10 0,-1 0 16,24 0 16,22 0-32,45 0 16,0 10 0,45 0-16,0-10 0,22 10 32,0 0-32,0-10 0,-22 9 0,-22-9 0,-23 0 0,-23 0-32,-22 0 0,-45 0 16,-22 0-16,-46-9 32,-22 9 0,1-10 0,-23 10 0,22 0 48,-22 0-32,0 10-16,-1-1 0,24 1 32,21 0-32,2-10 0,43 10 16,0-10 0,24 9 16,21-9 0,46 0 0,-1 0 0,45 0 0,1 0-48,44-9-48,-22-1 32,22 10 32,1-10 0,-1 0-32,-23 1 16,1 9-16,-45 0 0,-22 0-16,-68 0 16,-22 9 48,-24-9-16,2 20 0,-24-10 0,1-1 64,-45 11-16,-23-10 16,-22 9-64,-22 1 16,-1-10 32,-22 9-32,23-9 32,22 0-32,45 0 32,67-10-16,22 0 32,46 0-32,44 0 32,68 0-32,23-10-32,66 0-32,1-9 16,22 9 16,-23 0-16,1-10 16,-23 11 16,-22-1-48,-23 10 32,-45-10 0,1 0 0,-45 10-48,-23 0-16,-46 0 32,-21 10 48,-45 0-48,-45 0 48,-45 9-16,-1-9 32,-43 10 0,-1-1 16,22 1-16,1 0 0,44-1 64,23 1-16,22-1-32,22-19 0,46 10 16,45-10 0,0 0 33,44-10-65,23 10-16,22-19 16,46-1-32,44 1 0,45-1 32,22 0-64,-22-9 32,23 9 0,-46 10 0,-44 1 0,-23-1-32,-21 0-16,-24 10-81,-45 0 49,-22 0 48,-45 10 0,-22 0 32,-68 9 0,0 1-32,-21-1 32,-24 1 64,0 0-48,23-1 16,22 1-16,0-1-16,23-9 0,45 10 16,-1-10 0,24-10 64,21 0-31,1 0 31,22 0-48,0 0 0,22 0 0,1-10-32,21 0 16,24 0-48,22 0-16,-1-9 32,24-1 16,-1 11-48,0-1 16,-22 0 32,-23 0-32,-22 10-129,0 0 1,-45 0 80,-45 10 48,-22 10 16,-23-1 32,-22 10-16,0 1 0,-23-1 32,45 1 16,-22-1 32,44-10-64,1 11 32,0-20 16,21 9 16,2-9 33,21-10 31,23 0 0,0 0-64,23-10-48,21-9 16,2-1-32,44-9-32,22-1-48,22 1-16,69 0 48,-1-11 32,45-8-16,0 8 80,-23 1 64,1 0 64,-23 0-48,-45 9-80,-45 21-48,-45-1-96,-21 10 16,-24 0 64,-44 10-32,-24 9 64,-43 1-48,-46 9 0,-22 0 32,-67 1-16,-1-1 0,1 1 0,-1-11 0,23 1 0,67-1 16,23-9 16,22 0 16,45-10 32,45 0-48,45-10-16,67 0 0,23-9-16,67-10-32,0 9 32,45-10 32,-23 1-64,23-10 32,-45 9 16,-44 1-16,-23 10 48,-46-1-96,1 10 32,-45 10 0,0-10-48,-45 10 32,0 0-32,0 0 80,-45 10-32,0 0 16,-45 0 0,23 0 16,-23-1-48,0 1 0,46 0 48,-2-10-16,1 0 48,23 10 16,22-10-48,45 0 32,0 0-32,22-10 0,23 0 0,0-9-16,22 9 0,1-10 0,-2 1 16,2-1-48,-1-9 96,1-1-32,-1 11 48,-22 9-16,-23-10-64,-22 10 0,-23 10-48,-22-9 48,-22 9-32,-45 0 32,-1 0 0,-22 0 0,1 9 0,21-9 0,23 10-32,0-10 80,23 10-16,22 0-16,45 0 48,22-1-48,23 1 32,44 10-80,1-10 48,23 9 0,21-9-16,-22 19 0,23-9 0,-45 0 0,22-1 0,-22 1-16,-1-1-16,-21 1 80,-1-1-16,-22-9-64,-23 0-48,-22 0 64,0 0-48,-23-1 64,-22-9-16,0 10 0,-22-10 16,-1 0 64,1 0-48,-1 0-16,-22 0 16,-22-10 16,22 10-48,-22-9 16,0-1 0,-23-10 0,22 10 0,-21 1 0,-1 9 0,22-10 0,23 10-64,1 0 48,21 0 48,23 0-16,23 10 32,44-1-16,23 1-16,44 0 0,-21 0-16,21 9 32,1-9-64,0 0 32,0 10-32,-23-10 48,0-1-32,-22 1-32,-23 10 0,-22-11 64,0-9-64,-23 0 32,-22 0 16,0 0-16,0 0-32,-22 0 80,-23 0-32,0-9 16,0-1-16,0 10 0,-22-10 0,0 0 0,22 1 16,-23 9 16,24-10-32,-1 10-32,0-10 16,22 10 48,1 0-48,-1 0 0,23 0-16,0 0 80,23 0-48,-23 0 0,45 10 48,0 0-64,0-1 32,22 1-16,0 0 16,23 0 0,-23-1-48,1 1-32,-1 0 32,0 0 64,-22 0-16,0-10-32,0 0 48,0 9-32,-22-9 0,-1 0-32,-22 0 0,0-9 0,-45-1-16,23 0 48,-46 0-48,1-9 64,22-1-32,-22 10 16,22 1 32,0-1-32,0 0 0,0 0 0,23 10 0,22-10 32,22 10 16,0 10-64,46 0 32,-1 0-16,45 9 0,1-9-16,21 10 16,1 9-16,0-9 32,0-1-16,0 11 16,-1-1-48,1 0 32,-23 1 0,-22-11-16,0 11-32,-23-11 0,1-9 64,-46 0-32,23-10 16,-45 0 0,0-10-32,0-9-48,-45-1 80,0-9-16,-23 9 16,-21-10-16,-1 11 0,-22-1 16,-1 1 16,23-1-64,1 1 48,-1 9 32,23 0-32,0 0 16,21 0-32,1 10-16,23 0 48,22 0 0,0 0-48,0 0 32,22 10 48,1 0-80,22 0 64,0 0-16,44-1 0,-21 11 0,44-10-16,0 0 16,23 9-32,0 1 0,-23-11 16,23 11 0,-23 0 16,-22-1-16,-23-9 0,0 0-16,-21 0 48,-1-10-32,-45 0 0,0 0-16,0-10 16,0 0 0,-23 0 0,-22 1-48,22-11 16,-21 10 48,21 0 0,1 0-80,-23 10-48,23-9-128,-1 9-193,0 0 1,-22 0 0,23 0 96,0 0 80,-1 0 112,-21 0 64,21 0 32,-22 0 16,0-10 32,-22 10 0,0 0 0,-1 0-48,-22 0-32,-22 0-96,22 0 15,-22 0-79,22 0 48,1 0 112,-2 0 16,2 0 64,-1 0 96,22-10 32,-21 10 16,21-10-48,1 10-64,0-9-16,-1 9-16,1 0-48,-1 0 16,24 0 32,-1 0-16,22 0 16,1 0 16,-1 0-16,23 0 0,23 0 0,-1-10 0,1 10 16,22 0-16,-1 0 0,1 0 0,0-10 16,0 10 48,-22 0 32,-1 0 65,-22-10-97,0 10-16,-45 0-16,23-10-16,-23 10 0,-45 0 64,23 0 0,-23 0-48,0 0 48,-45 0 0,1 0-16,-23 0-16,-1 10 32,-44-10 16,0 0-32,0 0 64,23 10 16,44-10-16,23 0-16,44 0-32,23 0-32,67 0 32,46 0-32,44 0-32,46-10-32,44 10 16,0-10 16,22 10-48,1-9 32,-23 9 0,-23 0 0,-44 0 0,-23 0 32,-22 0-64,-45 0-32,0 0 32,-90 0 32,-22 0 0,-23 0 16,-45 0 16,-22 0 16,-23 0-48,-22 0 0,-67 0 16,0 0-16,-1 0 32,1 0 0,21 0-16,24 9 32,22-9-48,23 0 0,44 0 16,45 0 16,22 0 0,23 0 16,45 0 16,45 0-32,46 0 16,-2 0-15,68 0-33,1 0 0,66 0 0,1 0 0,-1 10-33,1 0 1,-23 0-16,-23 0-48,-44-10 48,-23 9 0,-67-9 16,-22 0 0,-46 0 0,-67-9 16,-44 9 32,-68-10 64,0 0 48,-45 0-32,22 0 33,-45 10-33,-22-9 0,-44 9 16,-23 0-48,22 0 16,22 9-16,46-9-64,45 10 48,66-10-48,24 0 16,66 10 64,46-10-16,67 0-32,89 0 0,69 10 0,43-10 32,46 0-64,1 0 16,21 0-16,0 0-32,0 0 32,0 0 16,-44 0-16,-23 10-96,-68-10-128,-44 9 32,-45 1 80,-67-10 16,-46 0 96,-67 0 16,-67 10-48,-22-10 64,-1 10 0,-44-10 16,-23 9-48,-1 1 32,-21 10-16,0-10 16,22 0 32,22-1-64,90-9 32,23 0 16,68 0-16,44 0 0,89 0 16,46-9 0,44-1-32,23 10-16,45-10-32,1 0 32,21 0 0,23 0 0,45 1 0,-23 9 16,0-10-32,-44 10 16,-68 0-96,-23 0 16,-66 0-32,-46 0 48,-67-10 32,-45 10 32,-90 0 48,-44-10-32,-23 10 16,-68 0 16,23 0-16,-22 0 16,22 10-48,-22 0 16,-1-10-16,0 10 16,23-1 0,45-9 16,23 0-32,44 10 96,68-10-16,67 0 0,45 0-16,89 0-32,23-10-32,46 10 0,21-9 0,68-1 48,45 0-16,45 0-16,21 1-16,-21-1 0,-22 10 0,-68 0 32,-46 10-64,-43-1 0,-46 1-48,-45-10-16,-67 0 48,-23 10 48,-44-10 0,-46 0-32,-21 0 16,-68 0-16,-1 0 48,-21 0-16,-23 0 32,22 0 16,0 0-64,23 0 96,45 0-16,45 0 32,-1 0-16,68 0-16,45 0-32,45 0 16,45 0-48,22 0 48,45-10-32,0 10-48,23 0 32,-1 0 32,1 0-80,22 0 80,0 0-48,-23 0 0,-44 0 48,-23 0-112,-45 10 0,-22-10-32,-68 0 64,-44 0 16,-68 10 16,-22-10 32,-45 0-16,-23 9 0,0 1-32,1-10 64,-1 10-16,1-10-64,44 0 16,0 10 48,68-10 16,-1 10 32,68-10-48,23 0 16,44 0 0,23 0-16,45 0-16,67 0-32,0-10 16,45 10 0,22-10-32,1 0 48,22 10 0,-45-10-16,-45 1 32,-22 9-48,-23 0 32,-68 0-32,1 0-16,-45 0 48,0 0-64,-45 0 64,-22 0-48,-23 0 48,-45 9-16,-22-9 16,-23 0 0,0 0 0,1 0 0,-1 0 0,45 10 0,0-10 0,23 0 48,22 0-32,23 0 80,44 0-64,23 0 0,22 0 16,45 0-64,23 0 64,44 0-32,1 0-80,22-10 96,23 1-32,22 9 48,44-20-32,-21 10 64,0 1-32,-23 9-32,-68-10-16,-44 10-64,-45 0 48,-45 0-32,-90 0 48,-45 0 16,-45 0-32,-67 0 16,-45 0 16,0 0 0,-23 0-16,1 0 16,22-10 0,0 10-32,45 0 48,45 0-16,45 0-16,45 0 32,44 0 0,46 0 0,44 0 16,45 0-32,23 0 0,45 0-16,44 0-32,23-10-16,22 10 48,23 0 0,23-10 0,-46 1 0,-22 9 16,-67-10-48,-46 10-16,-44 0-16,-45-10 32,-90 10 32,-45-10-64,-67 10 64,-67 0 0,-23 0 32,-23 0-64,23 0 48,-22 0-16,22 0 64,22-10 16,45 10-64,46 0 48,66 0 16,1 0-48,90 0 16,21 0-48,69 0 32,22 0 0,44 0-64,46 0-32,21 0 0,24-9 64,22 9 0,-45-10 0,0 0 0,-67 10 0,-46 0-48,-44 0-64,-67 0 80,-46 0 0,-67 0-16,-44 0 48,-68 0 0,-45 10 0,0-10 48,-23 10-80,46-10 32,-1 9 0,23-9 0,67 0 16,23 0 0,44 0 80,46 10-80,22-10 32,68 0-32,22 0-48,44 0 0,68 0-16,22 0-96,24-10 48,21 1 96,-22-1 16,0 0 0,-22-9 128,-46 9 0,-44 0 80,-22 0-80,-69 0-128,-44 0 0,-67 10-32,-90 0 48,-45 0-32,-45 0-32,-23 0 80,1 10-48,22-10 0,22 10-32,46-10 32,21 0 0,69 0 80,21 0-48,46 0 64,22 0-16,67 0-80,23 0 32,67 0 16,68 0-80,-1 0 48,23 0-80,0-10-32,-22 10-16,-46 0-16,-44 0-64,-45 0 32,-23 0 64,-44 0 0,-68 0 80,-45 0 0,-45 0-16,-44 0 32,-46 10-32,-22-10 48,23 0-16,22 0 64,-1 0 64,69 0 16,21 0-32,24 0 0,43 0 0,24 0 0,22 0-48,45 0-32,45-10-48,67 0 16,22 1-48,24-1 0,21 10 16,23-10-16,0-10 48,-45 20 16,-22-9-16,-68-1-64,-22 10-48,-23 0 80,-44 0 32,-46 0 0,-66 0 0,-24 0 0,-44 0 0,-45 0 32,0 0-16,0 0-16,0 0 48,67 0 32,23 0 96,22 0-16,45 0-96,45 0 32,45 0-47,67 0-49,23 0 0,45-10-49,22 0-63,22 10 48,-44-10 16,0 10 48,-23-9 16,-23-1 16,-43 10 16,-24-10 64,-23 0-128,-44 10 0,-44-9 16,-23 9-16,-24-10 16,-21 0 0,0 10 0,0-10 48,22 10-48,22-10 33,1 10 63,45-9-32,22 9-32,22-10 16,45 0-80,23 10 32,23-10 0,-24 0-32,-21 10-32,-1-9 80,0-1-32,-44 10-16,22 0-16,-45 0-1,0 0-31,-23-10 16,-22 10 48,-44 0 16,-1 0-16,0 0-16,-22 0 48,22 10 0,23-10-48,-1 0 32,23 0 48,45 0 16,0 0-48,23-10-16,44 10-32,-22-10 32,22 0-16,1 1-16,-1-1 32,-22 0-16,0 0 16,0 0 0,-23 1 0,1-1-64,-23 10-16,-23-10 0,-22 10 64,-22 0 16,0 0 0,-23 0-16,0 0 32,23 0-16,-1 0 0,46 0 0,-23 0 48,45 0-16,0 0 16,0 0 0,67 0-16,-22-10-48,45 0 16,0 1-32,0-1 32,-1 0 0,-44 0 48,0 0-48,0-9-48,-45 9-16,0 10 0,-22-10 0,-23 10 16,-23 0 16,-21 0 48,21 0 0,1 0-16,0 10-16,22-10 0,22 0 16,1 0 0,22 0 16,0 0 32,0 0-16,22 0 16,23 0-32,-22 0-16,21 0-16,24-10-16,-23 1 32,-23-1 16,23 0 0,-22 0-64,-23 10-16,0-10 48,-23 1-48,-44 9 32,22-10 0,-45 10 32,23 0 0,-1 0 0,1 10-32,22-10 48,0 0 0,23 0 16,-1 0 0,23 0-16,0 0 32,0 0-16,45 0 32,0 0-48,0 0-16,22 0 0,-22 0 32,-22 0-48,-1 0-16,1 0 32,-1 0-80,-22 0 80,0 9-64,-22 1 32,-1 0 0,1 0 32,-23 0-32,0-1 32,0-9 0,22 10 32,1-10-64,22 0 64,0 10 0,0-10 16,0 0 16,0 0-48,22 0 16,1 0-16,-1 0 16,1 0-32,-1-10 16,1 10 0,-1 0 128,-22 0 48,23 0 17,-23 0 47,0 0-112,0 0-80,0 0-48,0 0-48,0 0 48,0 0-48,0 10-336,0 0-657,0 9-576</inkml:trace>
  <inkml:trace contextRef="#ctx0" brushRef="#br2" timeOffset="51144">6201 624 48,'0'0'64,"0"0"48,0 0 80,0-12-32,-28 12-48,28 0-48,0 0-32,0 0 0,0 0 0,0 0 0,0 0-80,0 0 0,0 0 0,0 0 32,0 0-32,-27 0 0,-2-12 16,29 12 48,0 0 0,-28 0-16,28-12 0,-27 12 0,27 0-80,0 0-48,0 0-16</inkml:trace>
  <inkml:trace contextRef="#ctx0" brushRef="#br2" timeOffset="52961">6039 617 64,'0'0'32,"0"0"0,0 0-16,0 0 0,0 0 16,0 0 32,0 0 64,0 0 48,0 0-48,0 0-48,0 0-48,0 0 16,0 0-16,0 0 48,0 0 16,0 0 33,0 0-1,0 0 0,0 0-16,0 0 16,0 0 0,0 0-32,0 0 0,0 0 48,0 0-32,0 0 48,0 0-16,0 0 0,0 0 48,0 0 0,0 0-32,0 0 49,23 0-17,-23 0-16,0 0 0,0 0-64,0 0 64,0 0-64,0 0 16,22-10-32,-22 10-64,22-10-32,-22 10 48,0-9-48,23 9 16,-23-10-16,22 10 16,-22-10-16,23 10 0,-23-10 32,22 10 0,-22-10-32,23 10 16,-1-10-48,1 10 32,-1-9 32,0 9-16,1-10-48,-23 10 48,22-10-16,1 10 0,-23 0 0,22 0-48,1-10 80,-1 10-16,1 0-16,-1-10 0,1 10-32,-23 0 32,22 0 0,0 0 0,1-9 0,-1 9 0,1 0 16,-1-10-64,1 10 32,-23 0 48,22 0-32,1 0 16,-23 0 0,22 0-32,-22 0 16,22 0-16,-22 0 16,23-10 32,-23 10-32,22 0-16,-22 0-16,23 0 32,-1 0 0,1 0 0,-1 0 16,1 0 0,-1 0-48,-22 0 48,23 0-16,-23 0 16,22 0-64,0 0 48,-22 0 0,23 0 32,-1 0-32,0 0 32,1-10-80,-23 10 48,22 0 16,1 0-16,0 0-32,-1 0 48,-22 0 0,23 0-16,-23 0 0,22 0 0,0 0-16,-22 0 32,23 0-16,-1 0 16,-22 0-16,22 0 0,-22 0 0,23 0-32,-1 0 16,-22 0 16,23 0 32,-23 0-16,23 0-32,-1 0 32,-22 0-16,22 0 0,-22 0 0,23 0 0,-23 0 0,0 0-48,0 0 32,0 0 48,22 0-32,-22 0-16,0 10 16,22 0-32,1-10 48,-23 10 16,22-10-48,1 9 16,-1 1 0,1-10 0,0 10 16,-1-10-16,0 10-32,1-10 48,-1 10 16,23-10-48,-23 0 32,1 0-16,-23 9-32,22-9-16,1 0 64,-23 0-16,22 10 0,-22-10 16,23 10-32,-23-10 32,22 10-48,1-10 48,-23 0 0,22 10 16,-22-10-48,22 0-32,-22 0 48,0 0-48,0 10 48,0-1-32,0-9 32,0 0 48,0 0-64,0 0 64,0 0-48,0 0 32,0 0 96,0 0 0,0 0 16,0 0-96,0 0 0,0 0-16,0 10-16,0-10 16,0 0 0,0 0-16,0 0-48,0 0-112,0 0-336,0 0-368,0 0-209,0 0-223</inkml:trace>
  <inkml:trace contextRef="#ctx0" brushRef="#br2" timeOffset="53761">5343 206 304,'0'0'352,"0"0"-96,0 0-96,0 0-63,0 0 15,0 0 48,29 0 16,-29 0-48,0 0-16,28 0 0,-28 12 80,27-12-48,-27 12 16,29 0-48,-1 1 64,0-1-48,0 0-48,0 0 32,0 1 16,28 11 1,-28-12-17,0 0 0,0 1-16,1-1-32,-1 0-16,-1 13 16,2-13-16,-1 0-16,28 0 16,-28 1-32,0-1 0,0 0 48,0-12 16,0 0-32,-28 0-16,28 0 32,-28 0 0,0 0 0,0 0-32,0 0 32,0 0-32,0 0-16,0 0-32,0 0-256,0 0-256,0-12-305,0 12-95</inkml:trace>
  <inkml:trace contextRef="#ctx0" brushRef="#br2" timeOffset="54297">6443 10 368,'0'0'400,"0"0"-31,0 10-145,0-1-48,0-9 48,0 10 32,0 0 16,0 0-64,0 0-48,0 9-64,0-9 32,0 19 0,0-9-16,0 0 32,0 9 1,0-9-33,0-1-32,0 10 32,0-9-32,0 0 0,0 9 16,0-9 48,0-1-16,0-9 0,22 10-48,-22-10 0,22-10 0,-22 9 16,0-9-32,0 0 32,0 0 0,0 0 48,0 0-64,0 0-48,0 0 48,0 0-176,0 0-192,0-9-240,0 9-256,0-10-177,23 0-31</inkml:trace>
  <inkml:trace contextRef="#ctx0" brushRef="#br2" timeOffset="54781">7858 0 496,'0'0'256,"0"0"-112,0 0-16,22 0-15,-22 0-33,0 0 32,0 0 32,0 10 32,0-10 48,0 10-16,0-10 64,0 9 0,-22 11-32,-1-1 96,0 1 1,1 0-65,-23 9-96,0-9 16,1 9-48,-2 1-32,1-1-32,-22 0 48,22 10-16,23-9-80,-23-1 16,0 0 16,22 1-16,1-10-48,22-1 48,0-9 0,0 0-16,0 0 16,0-10 48,0 0 0,0 0-16,0 0-48,0 0-80,0-10-112,0 0-192,0 10-224,0-10-224,0 10-33,0-10-15,0 1-17</inkml:trace>
  <inkml:trace contextRef="#ctx0" brushRef="#br2" timeOffset="55297">8599 98 352,'0'0'432,"0"0"-79,22 0-129,-22 0-64,0 0-48,0 0 16,0 0-16,0 0-16,0 10 32,0 0 64,-22-1 48,-1 11-32,1 0 32,-1-1 48,-21 11-47,-1-11-17,-1 11-64,24-1-16,-45-9-80,44 9 64,-21-9-16,-2 9-48,24-9 16,-23-1 80,23 1-16,-1-1-48,-21 1 0,21-10 48,0-1 16,1 1 16,22 0-15,-23-10-33,23 0 48,0 0 16,0 0-64,0 0-32,0 0-16,0 0-112,0 0-400,0-10-433,0 10-255,0-10-193</inkml:trace>
  <inkml:trace contextRef="#ctx0" brushRef="#br2" timeOffset="58311">6847 490 48,'22'0'32,"1"0"112,22 0 32,-22 0 48,21 0-48,-21 0-48,-1 0 16,-22 0 33,22 0-65,-22 0-32,-22 0-64,-23 0 0,1 0-16,-24 10 16,-22-1 16,1 1-32,21 0 16,-22 0 0,23 0 0,-1-10 32,23 9-48,1 1 0,21 0 0,1-10 16,22 10 32,0-10-16,22 0-32,1 0 48,21 0-32,24 0-32,0 0 16,21 0 0,1 0 0,0-10 0,22 10-16,-22-10 32,-23 0 0,1 10 32,-1-9 16,-44 9 16,-1 0-16,-22 0 0,-45 0-80,0 0 16,-23 0 0,-21 9 16,-1 1-16,0 0 16,23-10-16,-23 10 16,45-10-16,-22 9 32,45-9-16,-23 0-16,22 10 0,0-10 16,23 0 0,0 0 16,23 0 0,0 0-32,22 0 32,22-10-32,0 10 16,23-9 0,22-1-16,1 0 0,-2 0-32,-20 1 48,-2-1 0,-44 10-16,0 0 16,-22 0 0,-23 0 0,-45 0 0,0 0-16,-45 10 0,0-1 0,-22-9 16,-23 10 16,45 0 80,-22-10-32,22 10 0,23-10-32,22 0 16,0 0-32,22 0 32,23 0-16,0 0 0,45 0 0,1 0-32,21 0 16,22-10-16,2 0 0,21 0-16,-22 10-32,22-9 64,-45 9-32,-22-10 0,0 10-32,-22 0 0,-1 0-16,-22 0 0,-22 0 48,-23 0 16,-23 10-48,-22-1 32,1-9 0,-24 20-32,24-10 64,-2-1-32,2 1 0,22 10-32,21-20 16,1 10 16,23-1 48,22-9-32,0 0 32,45 10-16,0-10-16,45 0-16,-1-10-16,46 10 16,-23-9 0,23-1-32,0 0 48,0 10-16,-23-10 0,-45 0 16,1 10-16,-23-9 16,-23 9-48,-44 0 32,-23 0 0,-45 9 0,-45 1-16,1 0-16,-1 0-32,0 0 64,23-1 32,-1 1-32,24 0-32,22 0 32,-1-10 0,45 0 0,1 0-32,22 0 64,0 0-16,22 0 16,46 0-16,-1 0-16,23 0 16,45-10-32,-23 0 0,45 0 16,-22-9 16,-23 9 0,23 0 32,-68 0-16,1 1 0,-1 9 32,-44 0 33,-23 0-81,-23 0 16,1 0 48,-46 9-64,-22 1 16,-22 0-48,22 0 32,-22 0 32,22-1-64,23 1 0,0-10 32,21 10-16,24-10-32,0 0 80,-1 0 0,23 10 16,23-10 16,21 0-64,24 0-16,-1 0 32,23-10-48,0 10 16,22-10 16,-44 10 0,21-10 16,-44 10-32,0-9 0,-22 9 0,-1 0 32,-22 0-16,0 0-16,-45 0-32,0 9 48,-22 1-16,-23-10 0,0 20 0,1-20 16,-24 10-16,46 0 16,0-1-16,-1-9 0,23 10 16,0 0-16,23-10-16,0 0 80,22 0 0,22 0 0,23 0-16,22 0-16,1 0 0,21-10-32,1 10-16,0-10 16,-23 1 16,1 9-16,-1-10 0,-22 10 0,-23-10-32,1 10 32,-23 0-32,-23 0 0,-21 0 48,-24 0-16,-22 10 0,1 0 16,-2-1-48,2 1 32,22 0 16,-1-10-16,23 0 0,0 10 48,23-10-16,22 0 64,0 0-48,0 0-32,45 0 0,0-10-16,22 10 48,1-10-48,21 0 0,24 1 0,-24-1 0,24 0 16,-24 10-16,1-10-16,-22 0 32,-23 10-16,-23 0 64,0 0-32,-44 0-32,-23 0 0,-45 10 0,0 0 0,-22-10-32,0 10 32,0 0-16,22-1 16,23-9 16,-1 10 16,23-10-32,23 0 64,-1 0 0,23 0 32,23 0-80,44-10 0,1 10-64,21-9-48,1-1 0,22 0 64,1-10-32,-24 10 32,1 1 80,-45-1-48,0 10-32,0-10-32,-45 10 0,0 0 32,-45 0 0,-22 0 0,-1 0 64,-44 10-32,0 0 0,0-1 0,-1 1-32,1-10 48,22 10-16,0-10 32,46 0-16,-2 0 48,24 0-32,22 0 0,0 0 16,68 0-32,-1-10 16,22 10-80,24-10 0,-24 1 64,24-1-48,-23 0 32,0 0 16,-1 0 64,-44 1 0,0 9 32,-22-10 64,-23 10-32,0 0-112,-23-10-32,-22 10-48,-22 0 64,-45 0 0,0 0-48,-24 10 48,-20 0-32,21-10 48,22 9-64,1-9 48,23 0 16,43 0 32,1 0-16,45 0 0,23 0 32,22-9-112,23 9 64,21-10-32,1 0-16,0 10 16,22-10 0,-44 10 16,-1-9-64,-23 9 16,-21 0 0,-23 0-32,0 0 32,-23 0 32,-21 0-64,-23 9 64,-1 1 32,-22-10-32,-22 10 0,22 0 0,-22-1 0,-1 1-32,24 0 32,-1 0 0,45-10 32,0 0-16,1 0 48,44 0 0,0 0-48,0 0 32,44 0-48,23-10-32,24 0-32,-2 10-48,1-10 64,22 1 32,-22-1 16,0 0 32,-23 0-80,-22 10 96,0 0 32,-22 0-16,-23 0 0,-23 0-32,-44 0-16,-23 0-16,0 10-48,23 0 80,-23-10-32,22 10-48,23-1 48,1-9 16,21 0 16,23 0 16,23 10 32,-1-10-64,23 0 32,45 0-80,22-10 16,1 10 16,-1-9 0,0 9 0,0-10-16,1 0-32,-1 10 80,-22-10 16,-23 1-16,0 9-16,1-10 33,-46 10-82,23-10 33,-45 10 0,23 0-112,-23 10 80,-23 0-16,1-1 16,-23 1 48,22 0-80,1 0 64,-1-1-32,23 1 0,0-10 48,0 0 0,0 10 0,0-10 16,0 0 16,-22 0-32,-1 0-80,23 0-224,-44 0-704,-24 0-801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7-12T12:31:36.341"/>
    </inkml:context>
    <inkml:brush xml:id="br0">
      <inkml:brushProperty name="width" value="0.08" units="cm"/>
      <inkml:brushProperty name="height" value="0.08" units="cm"/>
      <inkml:brushProperty name="color" value="#E71224"/>
    </inkml:brush>
  </inkml:definitions>
  <inkml:trace contextRef="#ctx0" brushRef="#br0">5462 4341 128,'0'0'144,"0"0"16,0 0-48,0 0-32,0 0-32,0 0-16,0-37-32,0 37 16,0-37 16,0 37-16,0-38 0,0 1 0,0 37-48,-38-37 48,38-1-16,0 38-80,0-74-48,0 36-96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7-12T12:31:29.710"/>
    </inkml:context>
    <inkml:brush xml:id="br0">
      <inkml:brushProperty name="width" value="0.08" units="cm"/>
      <inkml:brushProperty name="height" value="0.08" units="cm"/>
      <inkml:brushProperty name="color" value="#E71224"/>
    </inkml:brush>
  </inkml:definitions>
  <inkml:trace contextRef="#ctx0" brushRef="#br0">1314 37 48,'0'0'-16,"0"38"16,0-38 16,0 0-32,0 37 16,47-37 0,-47 0 0,0 0 16,0 0-32,0 0 32,0 0 0,0 0 16,0 0 80,0 0 80,0 0 0,0 0-32,0 0-48,0 0-64,0 0-16,0 0-16,0 0-64,0 0 0,0 0 0,0 0-32,0-37-48,49-1-64,-49 1-192</inkml:trace>
  <inkml:trace contextRef="#ctx0" brushRef="#br0" timeOffset="10553">19098 2868 3778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7-12T12:44:54.792"/>
    </inkml:context>
    <inkml:brush xml:id="br0">
      <inkml:brushProperty name="width" value="0.08" units="cm"/>
      <inkml:brushProperty name="height" value="0.08" units="cm"/>
      <inkml:brushProperty name="color" value="#E71224"/>
    </inkml:brush>
  </inkml:definitions>
  <inkml:trace contextRef="#ctx0" brushRef="#br0">1330 386 32,'0'0'16,"0"0"0,0 0-32,-51 0 16,51 0-32</inkml:trace>
  <inkml:trace contextRef="#ctx0" brushRef="#br0" timeOffset="4905">1485 1191 144,'0'0'160,"0"0"0,0 0-48,0 0-32,0 0-16,0-32 0,0 32 16,0 0-32,0 0 16,0 0-16,0 0 0,0 0 17,0 0-17,0 0-16,0 0 16,0 0 0,0 0 0,0 0-16,0 0 0,-41 0-32,41 0 32,-41 0 0,41 0 0,-43 0-32,43 0 0,-41 32 32,0-32 0,0 32-32,0 0 0,41 1 48,-42-1-16,1 0-32,0 32 0,0-32 16,41 0-16,-41 32 32,0-32 0,41 0 0,0 33-16,-42-33 16,42 0 16,0 0-32,0 1 96,-41-1-80,41 32 0,0-32-16,0 1 32,0 31 16,41-32-32,-41-32-16,0 32 32,42 0-48,-42 0 16,41 0 32,-41 0-32,41 0 0,-41 0 32,41-32-48,-41 33-16,41-1 32,0-32 0,1 0-16,-1 0 16,0 0 16,0 0-16,0 0-16,2 0 32,-2 0 0,0 0-32,0-32 32,0 32 0,1-33-32,-1 1 32,0 0-16,0 0 0,0 0-16,0 0-32,1 0 32,-42 0 0,41 32 16,-41-32-16,41 0 0,0 0 48,-41-1-32,0 1 32,0-32-64,41 32 48,-41-33-64,0 33 32,0 0 16,0-33-16,0 33 32,0-32-32,0 32 16,0 0-16,0 0 0,0 0 16,-41 0 0,41 0 0,0 0 0,0 32 0,0-33-16,-41 1 0,41 32 0,0-32 0,-41 0 0,41 32-16,-41-32 16,41 32 16,-42-33 0,1 33 0,0-32-16,41 32-16,0 0-16,-41 0-16,0 0 48,41 0 0,-41 32 0,41 1-16,-42-1 16,-40 0 0,41 32-16,0 1 16,-2-1 0,2-32 0,0 32-16,0-32 16,0 32-16,41 1 0,0-33 16,-42 32 16,42 1-32,0-33 16,0 32-16,0 1 64,0-33 32,0 32-48,0-32 0,0 32-32,0-32 0,0 32 16,42-32-16,-1 1-16,-41-33 16,41 32 16,0 0-16,0-32 0,2 0 32,-2 0-32,0 0 0,0 0 0,0 0 32,1 0-16,-1 0-16,0-32 0,0 0 16,0 32-16,-41-33 16,41 1 0,-41 0-16,0-32 32,42 32-32,-42-32-16,0-32 0,0 31-64,0-31 64,0 31 0,0-31-16,-42 31-32,1-31 64,41 64 16,-41-32-16,0 32 0,41 0 16,-41 0-64,0-1 16,41 33 32,-42 0 0,1 0-32,0 33 32,0-33-16,0 64 0,-2-32-16,2 32 32,-41 0 0,41-32 0,-1 32-16,42 1 16,-41-33 16,41 32 16,0-31-32,0 31 0,0-32 0,0 33 32,0-33-48,41 0 0,-41 0 32,42 0-16,-1 0 0,-41 0 16,41-32 16,41 0-32,-39 32 48,39-32-64,-41 0 0,42-32 64,-42 0-16,41 0-64,-41 0 48,42-32-16,-42 32-48,0-65 80,0 33-32,0-1 16,-41-31-16,0 31-48,0 1 48,-41-32-16,0 32 16,0 0-16,0 31 0,41 1 16,-42 0-32,1 32 0,0 0 16,-41 32 0,41 0-16,-42 1 48,42 31-16,0 0 0,-43 0 0,84 0 0,-41 0 0,0 33-16,0-33 16,41 1 16,0-1 0,0 1-32,0-1 16,0-32 16,0 32 0,41-32-16,0 0 48,0 0-32,-41-32 48,84 0-64,-43 0 0,0 0 64,42 0-32,-42-32-16,0 0 16,0 0-64,0 0 64,0 0-32,-41 0 0,42-32 32,-42-1-16,0 1-48,0-1 16,0 1-16,0 0 48,-42-1-48,1 1 0,0 32 32,0 0-48,-41 32 16,-1 0 64,42 32-64,0 0 16,-43 0 0,43 0 16,0 33 0,0-33-32,41 32 16,-41 1 16,41-33 32,0 32-32,0 1 0,0-33 0,0 32 0,0 0-16,0-32 32,0 32 16,0-32-48,41-32 48,-41 32 0,41-32-32,41 0 32,-39-32-16,39 0 0,0-32-16,-40 32-64,40-32 32,0 0 32,-41-1-80,1 1 80,-42-33-80,0 33 32,0 0 16,0-1 0,-42 1 32,-40 0-32,41 32 32,-41 0 0,40 0-32,-40 0 32,41 32-16,-43 0-16,43 32 0,-41 0 32,41 0 0,-1 32-16,1 0 16,0 0 0,0 33 0,0-33 32,41 1-16,0 31-32,0-63 16,0 31 0,41-32 16,-41 0-16,41 0 0,0-32 32,0 0-32,1 0 48,40 0-16,-41 0-32,0-32 16,43 0 16,-43-32-32,0 32 16,0-33 16,1 1 64,-1-33-64,0 33-32,-41-33 0,0 1 0,0 32 0,-41-32 16,0 31 0,-1 1-32,1 32 0,0 0-16,0 32 32,-43 32-16,43 0 16,-41 65-16,41-33 16,-1 32 0,1-32 0,0 32-16,41-31 0,0 31 32,0-31 0,0 31 0,0-31-16,0-1 0,41 0 32,-41-32 16,83 32-48,-42-32 0,0-32 32,41 0 0,2-32-32,-2 0 16,1-32 0,-1 32 32,0-32-48,1 0 16,-1-33-16,-41 0 0,-41 33 16,0-33-16,0 1 16,-41 32-64,-41 0 16,40 32 48,-40 0 0,0 0-32,-1 32-16,1 0 32,41 32 0,-43 32-16,2 0 16,41 0-32,0 32 0,-1 1 48,1-33-16,41 33 16,0-33-16,0 1 0,0-1-16,0-32 32,41 0-16,1 0 0,-1 0 32,0-32 32,41 0-48,-39 0 0,39-32-16,-41 0 0,42 0 0,-42-32 16,0 0 16,0-1-32,0 1 16,0-33-16,-41 33 16,0-1-32,0 1-16,-41 0 32,0 32-32,0-32 0,-41 64-16,40 0 48,1 0-48,0 32 32,0 32 0,-43 0-16,43 33 32,0-1 16,41 1-16,0-33 0,0 33 0,0-1 16,0-32-48,0 0 32,41 0 32,0-31-16,2-1 0,39-32 16,0 0 0,1 0 0,-1-65 0,0 33 0,1-64 16,-1 32-48,2-32-16,-84-1 16,41 1-16,-41-1 16,0 0-64,-41 1 16,-43 32 48,43 0 16,-41 0-80,-1 32 16,42 32 16,-41 0 0,41 32 48,-42 32-16,42-32-48,-41 32 48,39 0 0,43 33 0,0-33 0,0 33 0,0-1 0,0-31 32,0 31-48,0-32 32,43-32 16,-2 32 0,0-32 0,0-32-32,42 0 32,-42-32 0,41 0 16,-41-32-32,42 0 0,-42 0 16,0-33-64,-41 1 32,0-1-32,0 0 32,0 33 0,-82 0-48,40 0 48,1 32-32,0 0-16,0 32 16,0 0 0,0 32 32,-42 32 0,42 0 0,41 32-32,-41-31 0,0 31 32,41 1 16,0 0 16,0-33-32,0 0 16,0-32 0,41 0 0,0 0 0,0-32 16,0-32 0,42 0 128,-42 0 97,0 0-177,41-64-16,-40 31-32,-1-31 0,0 31 32,0 1-48,-41-33-16,0 65-48,-41-32 32,0 32-48,0 32 32,-42 0-16,42 32 0,-41 0 48,41 32 0,-1 1-16,-40-1-16,82 0 32,-41 1 0,41 31-16,0-63 32,0 31-16,0-32 0,41 0-16,-41 0 32,41-32-32,0 0 32,1-32 16,-1 0-32,0 0 32,0-32-16,41 31-16,-40-63 16,-1 31-32,-41 1 16,0 0 16,0-1 16,0 33-64,-41 0-16,41 0 0,-42 32 0,1 0 15,0 32 17,0 0-16,0 32 32,0 1 0,-1-33 0,1 32 0,41 1 16,0-1 0,0-32 0,0 1-16,41-1-32,1-32 48,-42 0-16,41 0 32,0 0 65,0-32-1,0-33-64,42 1 16,-42 32-48,0-33 16,0 1 16,-41-1-16,0 1-16,0 32 16,0 0 0,0 0-48,-41 32-16,0 0-16,0 0 64,-1 0-16,1 64-32,0 0 32,0 1 32,0-1 0,41 0-48,-41 1 32,41-33 0,0 32 0,0-31 32,0-1-32,0 0 16,41-32-48,0 0 16,0-32 64,0 0 0,0-1-16,1 1-32,-1-32 32,0 32 0,-41-33-48,0 33 48,0 0-32,-41 0 0,41-1 16,-41 33-48,-1 0-16,1 0 0,0 65 16,0-33 16,0 32-16,0 1 32,-1-33 16,42 32 0,0-31-32,0-1 16,0 0-16,0-32 0,0 0-16,42 0 64,-42 0 0,0 0 32,41-32-16,-41 0 32,0-1-64,0 1 0,0 0-96,0 0-112,0 0-129,0 32-207,0-33-96,0 1-176</inkml:trace>
  <inkml:trace contextRef="#ctx0" brushRef="#br0" timeOffset="5342">330 772 192,'0'-32'304,"0"32"64,0 0-47,0 0-97,0 0-96,0 0-32,0 0-48,0 0 16,0 0 16,0 0 32,0 32 16,41-32-32,0 33 64,0-1-32,0-1-80,1 1 64,-1 33-48,0-33 0,0 0-32,42 0 0,-42-32-32,-41 32 16,41 0-16,0 0-144,0-32-16,1 0-80,-1 0-80,-41 0-32,0 0-112</inkml:trace>
  <inkml:trace contextRef="#ctx0" brushRef="#br0" timeOffset="5721">1320 0 448,'-41'0'368,"41"0"-144,0 0-111,0 0-33,0 0-32,0 0-16,0 0 32,0 0 32,0 32 32,41-32 16,-41 32-32,41 0-32,1 1-16,-1-1-64,0 0 32,-41 0-32,41 33 16,0-33 0,1 0 0,-42 0-16,41 0 16,0 32-16,-41-64-32,0 32 16,41 0 16,-41 0-144,0 1-48,0-33 0,0 32-48,0-32-49,0 0-671</inkml:trace>
  <inkml:trace contextRef="#ctx0" brushRef="#br0" timeOffset="6042">3009 65 640,'0'0'240,"0"0"-112,0 0-31,0 0-1,0 0-32,-41 32 32,0 1 16,-1-1 32,1 0-48,0 32 48,0 1-64,0-33 48,-1 32-16,1 1-16,0-1-16,0 0-32,0 0-32,0 0 32,-1-32-16,1 33 16,41-1-32,-41 1-48,41-33-96,0 0-64,0-32-80,0 0-32,0 0 16,0 0-81</inkml:trace>
  <inkml:trace contextRef="#ctx0" brushRef="#br0" timeOffset="6389">3795 643 512,'-42'-32'336,"42"32"-96,-41 0-79,0 0-33,0 0-16,41 32-32,-41 0 0,-1 0 16,1 0 48,-41 33-16,41-1-48,0-32-48,-42 33 80,41-1-48,1 0-16,0 1-16,-1-1-32,1 1 16,0-33 16,0 32-32,41-32-48,-41 0-32,-1-32 0,42 33-32,-41-1-48,0-32-112,41 0-112,0 32-65</inkml:trace>
  <inkml:trace contextRef="#ctx0" brushRef="#br0" timeOffset="6689">3671 1672 208,'0'0'352,"-41"0"32,0 0-111,-1 32-49,1 0-16,-41-32 16,-1 32-48,-41 1 16,42-1-64,-42-32 0,42 32-48,-1-1 0,1-31 0,41 0 0,-2 0-64,2 0-16,41 0-48,0 0-80,0 0-64,0 0-16,0 0-80,0 0 0,0 0 0,41 32 16,-41 1-193</inkml:trace>
  <inkml:trace contextRef="#ctx0" brushRef="#br0" timeOffset="7000">3505 2508 336,'-41'0'384,"0"0"-160,41 0 1,-41 0-1,0 0 32,-1 0 112,1 0-112,0 0-96,-41 0-64,40 0 16,-40 0-16,0 0 32,-2-32 16,2 32 32,-1 0-63,42-33-65,-41 33 80,41-32-96,-42 32-16,42-32 0,0 32-16,0-32 0,0 32-80,-2 0-64,43 0-161,0 0-127,0 0-80,0 0 0,0 0-113</inkml:trace>
  <inkml:trace contextRef="#ctx0" brushRef="#br0" timeOffset="7489">1113 1833 160,'0'0'352,"0"0"-16,0 0-47,0 0-81,-41 0-48,41 0-32,0 0-64,-41 0-32,0 32-16,41 0 16,-41 0 16,-1 33-32,1-33 48,-41 32 48,41 1 16,-1-1-16,-40-32-48,41 32-32,0-32-16,-1 32 0,42-32 0,-41 1-16,41-33 32,0 0 0,0 0-16,0 0-80,0 0-64,0 0-96,0 0-96,0 0-80,0-33-113</inkml:trace>
  <inkml:trace contextRef="#ctx0" brushRef="#br0" timeOffset="7953">1484 2379 304,'0'0'384,"-41"0"-112,41 0-111,-41 32-33,41-32-48,0 0 0,0 0-48,0 0-16,0 0-16,0 0 16,0 32 0,0 1 0,0-1 32,0-32 32,0 64 32,0-32-32,0 0 0,0 33 48,0-33-32,0 32-48,0 1 0,0-33 0,0 32-16,0-32 0,0 0-32,0 0 16,0 0 16,0 0-16,0-32 0,0 33 0,0-33-16,0 32 0,0-32 0,0 0 32,0 0-80,0 32-48,0-32-80,0 0-32,0 0-32,0 0-128,0-32-913</inkml:trace>
  <inkml:trace contextRef="#ctx0" brushRef="#br0" timeOffset="8357">1731 2251 224,'0'-32'240,"0"32"-48,0 0-64,0 0-64,0 0-16,-41 0 48,41 0 17,0 32-1,0-32 0,0 32-32,0 1 48,0-1-48,0 0-48,0 0 32,41 0 80,-41 1-16,0 31-80,41-32 32,1 32 48,0-31-48,40 31-32,-41 0 32,42-32-64,-1 0 16,0 0 0,42 32 64,-42-31-64,1-1 16,0-32-32,-1 32 0,-40-32-16,40 0 16,-82 0 16,41 0 32,-41 0 96,0 0 32,0 0-47,0 0-33,0 0-160,-41 0-80,41 0-321,-41-32-143,-42 0-48,1-1-945</inkml:trace>
  <inkml:trace contextRef="#ctx0" brushRef="#br0" timeOffset="8920">990 1672 48,'0'0'32,"0"0"144,0 32 64,0-32-64,0 0-48,0 0-32,0 0 16,0 0 49,0 32 15,0-32 0,0 0-16,0 32-48,-41-32 0,-1 33-32,42-1 32,-41-32-16,-41 32 48,41 0-64,-42 0 0,42 0-16,-41 0 32,-1 0-32,1 0-32,-43 32 0,43-64 0,41 33 32,-42-1 0,83-32-48,-41 0-16,41 0 32,0 0 48,0 0-48,0 0-48,0 0-16,0 0 16,0 0-64,0 0-48,0-32-160,41 32-80,-41-33-64,42 33-48,-42-32-737</inkml:trace>
  <inkml:trace contextRef="#ctx0" brushRef="#br0" timeOffset="9620">2102 1962 112,'0'32'288,"0"-32"-64,0 32-64,0-32-16,0 32-32,0 0-47,0 0-17,0 1 16,0-1 0,0 0-16,41 0-32,0 0 0,42 0 32,-1 0-48,0 0 16,-40 0 0,41 0-16,-1 1 0,-41-33 0,42 32 0,-42-32 32,0 0 64,0 0 0,-41 0 0,42 0 0,-42 0-48,41 0-16,-41 0-32,0 0 32,0 0-16,0 0-80,0 0-112,0 0-176,0 0-241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7-12T12:27:42.347"/>
    </inkml:context>
    <inkml:brush xml:id="br0">
      <inkml:brushProperty name="width" value="0.04" units="cm"/>
      <inkml:brushProperty name="height" value="0.04" units="cm"/>
    </inkml:brush>
  </inkml:definitions>
  <inkml:trace contextRef="#ctx0" brushRef="#br0">3468 733 480,'-179'149'48,"59"-29"-208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ADD3D-0B95-40FB-9EE3-326F5F18DFA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534DB22C-0702-472B-953A-F2B809B7910E}"/>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FB61EAD0-632A-4CC3-9CA4-9877B9D98CCB}" type="datetimeFigureOut">
              <a:rPr lang="en-US"/>
              <a:pPr>
                <a:defRPr/>
              </a:pPr>
              <a:t>5/11/2024</a:t>
            </a:fld>
            <a:endParaRPr lang="en-US"/>
          </a:p>
        </p:txBody>
      </p:sp>
      <p:sp>
        <p:nvSpPr>
          <p:cNvPr id="4" name="Slide Image Placeholder 3">
            <a:extLst>
              <a:ext uri="{FF2B5EF4-FFF2-40B4-BE49-F238E27FC236}">
                <a16:creationId xmlns:a16="http://schemas.microsoft.com/office/drawing/2014/main" id="{72201058-59AA-4B2A-95B4-952272A91FFA}"/>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1E9C449-327A-405E-A5F6-C5DE552493F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464F8BA-7E74-437F-973A-C92DE65B2F0B}"/>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0F4B3DA6-6522-4904-B89E-E27B075DB88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C016F09-E41F-4AAE-9685-7A01E143B11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8F18669-CA91-45CF-9EBA-531BE7BF8FD9}" type="slidenum">
              <a:rPr lang="en-IN" smtClean="0"/>
              <a:pPr>
                <a:defRPr/>
              </a:pPr>
              <a:t>11</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A bulk silicon PV module consists of multiple individual solar cells connected, nearly always in series, to increase the power and voltage above that from a single solar cell. The voltage of a PV module is usually chosen to be compatible with a 12V battery. An individual silicon solar cell has a voltage of just under 0.6V under 25 °C and AM1.5 illumination. Taking into account an expected reduction in PV module voltage due to temperature and the fact that a battery may require voltages of 15V or more to charge, most modules contain 36 solar cells in series. This gives an open-circuit voltage of about 21V under standard test conditions, and an operating voltage at maximum power and operating temperature of about 17 or 18V. The remaining excess voltage is included to account for voltage drops caused by other elements of the PV system, including operation away from maximum power point and reductions in light intensity.</a:t>
            </a:r>
            <a:endParaRPr lang="en-US" dirty="0"/>
          </a:p>
        </p:txBody>
      </p:sp>
      <p:sp>
        <p:nvSpPr>
          <p:cNvPr id="4" name="Slide Number Placeholder 3"/>
          <p:cNvSpPr>
            <a:spLocks noGrp="1"/>
          </p:cNvSpPr>
          <p:nvPr>
            <p:ph type="sldNum" sz="quarter" idx="10"/>
          </p:nvPr>
        </p:nvSpPr>
        <p:spPr/>
        <p:txBody>
          <a:bodyPr/>
          <a:lstStyle/>
          <a:p>
            <a:fld id="{CB5A1DA5-6405-4EA7-8B28-759D1A74C39B}"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sz="1200" b="0" i="0" kern="1200" dirty="0">
                <a:solidFill>
                  <a:schemeClr val="tx1"/>
                </a:solidFill>
                <a:latin typeface="+mn-lt"/>
                <a:ea typeface="+mn-ea"/>
                <a:cs typeface="+mn-cs"/>
              </a:rPr>
              <a:t>A mismatch in the short-circuit current of series connected solar cells can, depending on the operating point of the module and the degree of mismatch, have a drastic impact on the PV module. As shown in the animation below, at open-circuit voltage, the impact of a reduced short-circuit current is relatively minor. There is a minor change in the open-circuit voltage due to the logarithmic </a:t>
            </a:r>
            <a:r>
              <a:rPr lang="en-US" sz="1200" b="0" i="0" kern="1200" dirty="0" err="1">
                <a:solidFill>
                  <a:schemeClr val="tx1"/>
                </a:solidFill>
                <a:latin typeface="+mn-lt"/>
                <a:ea typeface="+mn-ea"/>
                <a:cs typeface="+mn-cs"/>
              </a:rPr>
              <a:t>dependance</a:t>
            </a:r>
            <a:r>
              <a:rPr lang="en-US" sz="1200" b="0" i="0" kern="1200" dirty="0">
                <a:solidFill>
                  <a:schemeClr val="tx1"/>
                </a:solidFill>
                <a:latin typeface="+mn-lt"/>
                <a:ea typeface="+mn-ea"/>
                <a:cs typeface="+mn-cs"/>
              </a:rPr>
              <a:t> of open-circuit voltage on short-circuit current. However, as the current through the two cells must be the same, the overall current from the combination cannot exceed that of the poor cell. Therefore, the current from the combination cannot exceed the short-circuit current of the poor cell. At low voltages where this condition is likely to occur, the extra current-generating capability of the good cells is not dissipated in each individual cell (as would normally occur at short circuit), but instead is dissipated in the poor cell.</a:t>
            </a:r>
          </a:p>
          <a:p>
            <a:pPr rtl="0"/>
            <a:r>
              <a:rPr lang="en-US" sz="1200" b="0" i="0" kern="1200" dirty="0">
                <a:solidFill>
                  <a:schemeClr val="tx1"/>
                </a:solidFill>
                <a:latin typeface="+mn-lt"/>
                <a:ea typeface="+mn-ea"/>
                <a:cs typeface="+mn-cs"/>
              </a:rPr>
              <a:t>Overall, in a series connected configuration with current mismatch, severe power reductions are experienced if the poor cell produces less current than the maximum power current of the good cells and also if the combination is operated at short circuit or low voltages, the high power dissipation in the poor cell can cause irreversible damage to the module. These effects are illustrated in the two animations below.</a:t>
            </a:r>
          </a:p>
          <a:p>
            <a:endParaRPr lang="en-US" dirty="0"/>
          </a:p>
        </p:txBody>
      </p:sp>
      <p:sp>
        <p:nvSpPr>
          <p:cNvPr id="4" name="Slide Number Placeholder 3"/>
          <p:cNvSpPr>
            <a:spLocks noGrp="1"/>
          </p:cNvSpPr>
          <p:nvPr>
            <p:ph type="sldNum" sz="quarter" idx="10"/>
          </p:nvPr>
        </p:nvSpPr>
        <p:spPr/>
        <p:txBody>
          <a:bodyPr/>
          <a:lstStyle/>
          <a:p>
            <a:fld id="{CB5A1DA5-6405-4EA7-8B28-759D1A74C39B}" type="slidenum">
              <a:rPr lang="en-US" smtClean="0"/>
              <a:pPr/>
              <a:t>24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BCDB72C-7D54-41B9-96FF-FFE5816ACCEA}" type="slidenum">
              <a:rPr lang="en-US" smtClean="0"/>
              <a:pPr/>
              <a:t>59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016F09-E41F-4AAE-9685-7A01E143B116}" type="slidenum">
              <a:rPr lang="en-US" altLang="en-US" smtClean="0"/>
              <a:pPr/>
              <a:t>62</a:t>
            </a:fld>
            <a:endParaRPr lang="en-US" altLang="en-US"/>
          </a:p>
        </p:txBody>
      </p:sp>
    </p:spTree>
    <p:extLst>
      <p:ext uri="{BB962C8B-B14F-4D97-AF65-F5344CB8AC3E}">
        <p14:creationId xmlns:p14="http://schemas.microsoft.com/office/powerpoint/2010/main" val="183915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016F09-E41F-4AAE-9685-7A01E143B116}" type="slidenum">
              <a:rPr lang="en-US" altLang="en-US" smtClean="0"/>
              <a:pPr/>
              <a:t>63</a:t>
            </a:fld>
            <a:endParaRPr lang="en-US" altLang="en-US"/>
          </a:p>
        </p:txBody>
      </p:sp>
    </p:spTree>
    <p:extLst>
      <p:ext uri="{BB962C8B-B14F-4D97-AF65-F5344CB8AC3E}">
        <p14:creationId xmlns:p14="http://schemas.microsoft.com/office/powerpoint/2010/main" val="2227101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016F09-E41F-4AAE-9685-7A01E143B116}" type="slidenum">
              <a:rPr lang="en-US" altLang="en-US" smtClean="0"/>
              <a:pPr/>
              <a:t>66</a:t>
            </a:fld>
            <a:endParaRPr lang="en-US" altLang="en-US"/>
          </a:p>
        </p:txBody>
      </p:sp>
    </p:spTree>
    <p:extLst>
      <p:ext uri="{BB962C8B-B14F-4D97-AF65-F5344CB8AC3E}">
        <p14:creationId xmlns:p14="http://schemas.microsoft.com/office/powerpoint/2010/main" val="3387508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016F09-E41F-4AAE-9685-7A01E143B116}" type="slidenum">
              <a:rPr lang="en-US" altLang="en-US" smtClean="0"/>
              <a:pPr/>
              <a:t>70</a:t>
            </a:fld>
            <a:endParaRPr lang="en-US" altLang="en-US"/>
          </a:p>
        </p:txBody>
      </p:sp>
    </p:spTree>
    <p:extLst>
      <p:ext uri="{BB962C8B-B14F-4D97-AF65-F5344CB8AC3E}">
        <p14:creationId xmlns:p14="http://schemas.microsoft.com/office/powerpoint/2010/main" val="1761592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57394-A8D7-4996-A15F-3F42CC800EF9}"/>
              </a:ext>
            </a:extLst>
          </p:cNvPr>
          <p:cNvSpPr>
            <a:spLocks noGrp="1"/>
          </p:cNvSpPr>
          <p:nvPr>
            <p:ph type="ctrTitle"/>
          </p:nvPr>
        </p:nvSpPr>
        <p:spPr>
          <a:xfrm>
            <a:off x="1270000" y="1247070"/>
            <a:ext cx="7620000" cy="2652889"/>
          </a:xfrm>
        </p:spPr>
        <p:txBody>
          <a:bodyPr anchor="b"/>
          <a:lstStyle>
            <a:lvl1pPr algn="ctr">
              <a:defRPr sz="5000"/>
            </a:lvl1pPr>
          </a:lstStyle>
          <a:p>
            <a:r>
              <a:rPr lang="en-US"/>
              <a:t>Click to edit Master title style</a:t>
            </a:r>
            <a:endParaRPr lang="en-IN"/>
          </a:p>
        </p:txBody>
      </p:sp>
      <p:sp>
        <p:nvSpPr>
          <p:cNvPr id="3" name="Subtitle 2">
            <a:extLst>
              <a:ext uri="{FF2B5EF4-FFF2-40B4-BE49-F238E27FC236}">
                <a16:creationId xmlns:a16="http://schemas.microsoft.com/office/drawing/2014/main" id="{CB9C7865-EED0-46FF-BB89-189CE43D055F}"/>
              </a:ext>
            </a:extLst>
          </p:cNvPr>
          <p:cNvSpPr>
            <a:spLocks noGrp="1"/>
          </p:cNvSpPr>
          <p:nvPr>
            <p:ph type="subTitle" idx="1"/>
          </p:nvPr>
        </p:nvSpPr>
        <p:spPr>
          <a:xfrm>
            <a:off x="1270000" y="4002264"/>
            <a:ext cx="7620000" cy="1839736"/>
          </a:xfrm>
        </p:spPr>
        <p:txBody>
          <a:bodyPr/>
          <a:lstStyle>
            <a:lvl1pPr marL="0" indent="0" algn="ctr">
              <a:buNone/>
              <a:defRPr sz="2000"/>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E7A2208-32B0-42CB-9A09-89D6ACCCB4C1}"/>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74CAC466-A3BF-4E81-9E42-F6238BB6606E}"/>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2E1EA26B-0124-49B5-89FA-9609322B8E35}"/>
              </a:ext>
            </a:extLst>
          </p:cNvPr>
          <p:cNvSpPr>
            <a:spLocks noGrp="1"/>
          </p:cNvSpPr>
          <p:nvPr>
            <p:ph type="sldNum" sz="quarter" idx="12"/>
          </p:nvPr>
        </p:nvSpPr>
        <p:spPr/>
        <p:txBody>
          <a:bodyPr/>
          <a:lstStyle/>
          <a:p>
            <a:fld id="{7D1BBF6C-3DE6-4AD4-A00B-09BBC6D1541A}" type="slidenum">
              <a:rPr lang="en-US" altLang="en-US" smtClean="0"/>
              <a:pPr/>
              <a:t>‹#›</a:t>
            </a:fld>
            <a:endParaRPr lang="en-US" altLang="en-US"/>
          </a:p>
        </p:txBody>
      </p:sp>
    </p:spTree>
    <p:extLst>
      <p:ext uri="{BB962C8B-B14F-4D97-AF65-F5344CB8AC3E}">
        <p14:creationId xmlns:p14="http://schemas.microsoft.com/office/powerpoint/2010/main" val="729239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D2C-49BC-4A6E-953E-95BDCA2B8A7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D33460-02C6-4AF5-B348-6C9FD23223E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5BD36C-6353-4153-8309-9B76759D0905}"/>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F50514C6-EF74-48C4-A27B-7088E2BDFA5A}"/>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B3F0A5E-FEF0-4F48-9BA0-D332301A4CAA}"/>
              </a:ext>
            </a:extLst>
          </p:cNvPr>
          <p:cNvSpPr>
            <a:spLocks noGrp="1"/>
          </p:cNvSpPr>
          <p:nvPr>
            <p:ph type="sldNum" sz="quarter" idx="12"/>
          </p:nvPr>
        </p:nvSpPr>
        <p:spPr/>
        <p:txBody>
          <a:bodyPr/>
          <a:lstStyle/>
          <a:p>
            <a:fld id="{27B95848-0F8A-420A-ACF0-14DF8AB19CBF}" type="slidenum">
              <a:rPr lang="en-US" altLang="en-US" smtClean="0"/>
              <a:pPr/>
              <a:t>‹#›</a:t>
            </a:fld>
            <a:endParaRPr lang="en-US" altLang="en-US"/>
          </a:p>
        </p:txBody>
      </p:sp>
    </p:spTree>
    <p:extLst>
      <p:ext uri="{BB962C8B-B14F-4D97-AF65-F5344CB8AC3E}">
        <p14:creationId xmlns:p14="http://schemas.microsoft.com/office/powerpoint/2010/main" val="210316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BF717F-2E34-4976-BEAD-8736726B64DB}"/>
              </a:ext>
            </a:extLst>
          </p:cNvPr>
          <p:cNvSpPr>
            <a:spLocks noGrp="1"/>
          </p:cNvSpPr>
          <p:nvPr>
            <p:ph type="title" orient="vert"/>
          </p:nvPr>
        </p:nvSpPr>
        <p:spPr>
          <a:xfrm>
            <a:off x="7270750" y="405694"/>
            <a:ext cx="2190750" cy="645759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AEC8F2-D7FD-496A-9EEA-76D4FCF585BC}"/>
              </a:ext>
            </a:extLst>
          </p:cNvPr>
          <p:cNvSpPr>
            <a:spLocks noGrp="1"/>
          </p:cNvSpPr>
          <p:nvPr>
            <p:ph type="body" orient="vert" idx="1"/>
          </p:nvPr>
        </p:nvSpPr>
        <p:spPr>
          <a:xfrm>
            <a:off x="698500" y="405694"/>
            <a:ext cx="6445250" cy="64575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084A38-3904-4A5A-A47F-2E53AD5BEFBC}"/>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EB153F94-F863-4B4F-945A-0AE6E840970D}"/>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F63B8690-FB9D-43B9-84FB-49CC8EBE546B}"/>
              </a:ext>
            </a:extLst>
          </p:cNvPr>
          <p:cNvSpPr>
            <a:spLocks noGrp="1"/>
          </p:cNvSpPr>
          <p:nvPr>
            <p:ph type="sldNum" sz="quarter" idx="12"/>
          </p:nvPr>
        </p:nvSpPr>
        <p:spPr/>
        <p:txBody>
          <a:bodyPr/>
          <a:lstStyle/>
          <a:p>
            <a:fld id="{E160A649-67D4-489C-BA5C-244331541FB1}" type="slidenum">
              <a:rPr lang="en-US" altLang="en-US" smtClean="0"/>
              <a:pPr/>
              <a:t>‹#›</a:t>
            </a:fld>
            <a:endParaRPr lang="en-US" altLang="en-US"/>
          </a:p>
        </p:txBody>
      </p:sp>
    </p:spTree>
    <p:extLst>
      <p:ext uri="{BB962C8B-B14F-4D97-AF65-F5344CB8AC3E}">
        <p14:creationId xmlns:p14="http://schemas.microsoft.com/office/powerpoint/2010/main" val="188054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E6F6F-ED53-44B0-896E-655DB1BB16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379EAE-E6EF-47A2-ACFE-0D5DE42185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604143-5900-41A0-BA54-8A04227071D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8A8B5978-A8B5-4015-92BD-1C28D0D4965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13BE65B0-7CDB-4CDA-BE90-C23A13212B44}"/>
              </a:ext>
            </a:extLst>
          </p:cNvPr>
          <p:cNvSpPr>
            <a:spLocks noGrp="1"/>
          </p:cNvSpPr>
          <p:nvPr>
            <p:ph type="sldNum" sz="quarter" idx="12"/>
          </p:nvPr>
        </p:nvSpPr>
        <p:spPr/>
        <p:txBody>
          <a:bodyPr/>
          <a:lstStyle/>
          <a:p>
            <a:fld id="{3B915025-588D-4D5E-90A6-920BCCFEAAB1}" type="slidenum">
              <a:rPr lang="en-US" altLang="en-US" smtClean="0"/>
              <a:pPr/>
              <a:t>‹#›</a:t>
            </a:fld>
            <a:endParaRPr lang="en-US" altLang="en-US"/>
          </a:p>
        </p:txBody>
      </p:sp>
    </p:spTree>
    <p:extLst>
      <p:ext uri="{BB962C8B-B14F-4D97-AF65-F5344CB8AC3E}">
        <p14:creationId xmlns:p14="http://schemas.microsoft.com/office/powerpoint/2010/main" val="409064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EC33-11FF-4033-802A-8A68230BADD8}"/>
              </a:ext>
            </a:extLst>
          </p:cNvPr>
          <p:cNvSpPr>
            <a:spLocks noGrp="1"/>
          </p:cNvSpPr>
          <p:nvPr>
            <p:ph type="title"/>
          </p:nvPr>
        </p:nvSpPr>
        <p:spPr>
          <a:xfrm>
            <a:off x="693208" y="1899709"/>
            <a:ext cx="8763000" cy="3169708"/>
          </a:xfrm>
        </p:spPr>
        <p:txBody>
          <a:bodyPr anchor="b"/>
          <a:lstStyle>
            <a:lvl1pPr>
              <a:defRPr sz="5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69EAB85-4B95-4992-B52D-072CBF44FF06}"/>
              </a:ext>
            </a:extLst>
          </p:cNvPr>
          <p:cNvSpPr>
            <a:spLocks noGrp="1"/>
          </p:cNvSpPr>
          <p:nvPr>
            <p:ph type="body" idx="1"/>
          </p:nvPr>
        </p:nvSpPr>
        <p:spPr>
          <a:xfrm>
            <a:off x="693208" y="5099404"/>
            <a:ext cx="8763000" cy="1666874"/>
          </a:xfrm>
        </p:spPr>
        <p:txBody>
          <a:bodyPr/>
          <a:lstStyle>
            <a:lvl1pPr marL="0" indent="0">
              <a:buNone/>
              <a:defRPr sz="2000">
                <a:solidFill>
                  <a:schemeClr val="tx1">
                    <a:tint val="75000"/>
                  </a:schemeClr>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118C06-33AD-4109-962C-6BF5879172F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FE0F1B6E-48B9-4936-B519-3B5815B5E50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837761A-D661-404E-892A-7820108D7CD8}"/>
              </a:ext>
            </a:extLst>
          </p:cNvPr>
          <p:cNvSpPr>
            <a:spLocks noGrp="1"/>
          </p:cNvSpPr>
          <p:nvPr>
            <p:ph type="sldNum" sz="quarter" idx="12"/>
          </p:nvPr>
        </p:nvSpPr>
        <p:spPr/>
        <p:txBody>
          <a:bodyPr/>
          <a:lstStyle/>
          <a:p>
            <a:fld id="{002780E5-B67E-4DBB-8523-DC3CE1ABBD97}" type="slidenum">
              <a:rPr lang="en-US" altLang="en-US" smtClean="0"/>
              <a:pPr/>
              <a:t>‹#›</a:t>
            </a:fld>
            <a:endParaRPr lang="en-US" altLang="en-US"/>
          </a:p>
        </p:txBody>
      </p:sp>
    </p:spTree>
    <p:extLst>
      <p:ext uri="{BB962C8B-B14F-4D97-AF65-F5344CB8AC3E}">
        <p14:creationId xmlns:p14="http://schemas.microsoft.com/office/powerpoint/2010/main" val="3067927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5115-5B6C-4BFA-8423-13D9767674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E993AE-8336-4726-8F7D-7C60302EFD06}"/>
              </a:ext>
            </a:extLst>
          </p:cNvPr>
          <p:cNvSpPr>
            <a:spLocks noGrp="1"/>
          </p:cNvSpPr>
          <p:nvPr>
            <p:ph sz="half" idx="1"/>
          </p:nvPr>
        </p:nvSpPr>
        <p:spPr>
          <a:xfrm>
            <a:off x="698500" y="2028472"/>
            <a:ext cx="4318000" cy="48348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34DE07C-B844-42A0-8585-CA9A39902C08}"/>
              </a:ext>
            </a:extLst>
          </p:cNvPr>
          <p:cNvSpPr>
            <a:spLocks noGrp="1"/>
          </p:cNvSpPr>
          <p:nvPr>
            <p:ph sz="half" idx="2"/>
          </p:nvPr>
        </p:nvSpPr>
        <p:spPr>
          <a:xfrm>
            <a:off x="5143500" y="2028472"/>
            <a:ext cx="4318000" cy="48348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BFB8EC4-563B-43BF-89F6-DEEB956A859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7CDDAA-3464-4037-BCB7-46A1484CC9BB}"/>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52FCC761-1B1F-4BEC-BA2A-42AA547C2DF6}"/>
              </a:ext>
            </a:extLst>
          </p:cNvPr>
          <p:cNvSpPr>
            <a:spLocks noGrp="1"/>
          </p:cNvSpPr>
          <p:nvPr>
            <p:ph type="sldNum" sz="quarter" idx="12"/>
          </p:nvPr>
        </p:nvSpPr>
        <p:spPr/>
        <p:txBody>
          <a:bodyPr/>
          <a:lstStyle/>
          <a:p>
            <a:fld id="{C7DF666F-15B4-41C2-9274-355ECD2A5F0E}" type="slidenum">
              <a:rPr lang="en-US" altLang="en-US" smtClean="0"/>
              <a:pPr/>
              <a:t>‹#›</a:t>
            </a:fld>
            <a:endParaRPr lang="en-US" altLang="en-US"/>
          </a:p>
        </p:txBody>
      </p:sp>
    </p:spTree>
    <p:extLst>
      <p:ext uri="{BB962C8B-B14F-4D97-AF65-F5344CB8AC3E}">
        <p14:creationId xmlns:p14="http://schemas.microsoft.com/office/powerpoint/2010/main" val="187610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E6D32-AD9B-4411-9E9A-72D20F4AC145}"/>
              </a:ext>
            </a:extLst>
          </p:cNvPr>
          <p:cNvSpPr>
            <a:spLocks noGrp="1"/>
          </p:cNvSpPr>
          <p:nvPr>
            <p:ph type="title"/>
          </p:nvPr>
        </p:nvSpPr>
        <p:spPr>
          <a:xfrm>
            <a:off x="699823" y="405695"/>
            <a:ext cx="8763000" cy="1472848"/>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44DE26-0827-4035-BCF3-C830F8DD1BD3}"/>
              </a:ext>
            </a:extLst>
          </p:cNvPr>
          <p:cNvSpPr>
            <a:spLocks noGrp="1"/>
          </p:cNvSpPr>
          <p:nvPr>
            <p:ph type="body" idx="1"/>
          </p:nvPr>
        </p:nvSpPr>
        <p:spPr>
          <a:xfrm>
            <a:off x="699824" y="1867959"/>
            <a:ext cx="4298156" cy="915458"/>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Edit Master text styles</a:t>
            </a:r>
          </a:p>
        </p:txBody>
      </p:sp>
      <p:sp>
        <p:nvSpPr>
          <p:cNvPr id="4" name="Content Placeholder 3">
            <a:extLst>
              <a:ext uri="{FF2B5EF4-FFF2-40B4-BE49-F238E27FC236}">
                <a16:creationId xmlns:a16="http://schemas.microsoft.com/office/drawing/2014/main" id="{050F489A-6FC2-47BD-AEC5-A8294EA43AF0}"/>
              </a:ext>
            </a:extLst>
          </p:cNvPr>
          <p:cNvSpPr>
            <a:spLocks noGrp="1"/>
          </p:cNvSpPr>
          <p:nvPr>
            <p:ph sz="half" idx="2"/>
          </p:nvPr>
        </p:nvSpPr>
        <p:spPr>
          <a:xfrm>
            <a:off x="699824" y="2783417"/>
            <a:ext cx="4298156" cy="409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B6AE5A-7994-4022-B7B5-82B2BCBDFBF6}"/>
              </a:ext>
            </a:extLst>
          </p:cNvPr>
          <p:cNvSpPr>
            <a:spLocks noGrp="1"/>
          </p:cNvSpPr>
          <p:nvPr>
            <p:ph type="body" sz="quarter" idx="3"/>
          </p:nvPr>
        </p:nvSpPr>
        <p:spPr>
          <a:xfrm>
            <a:off x="5143500" y="1867959"/>
            <a:ext cx="4319323" cy="915458"/>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Edit Master text styles</a:t>
            </a:r>
          </a:p>
        </p:txBody>
      </p:sp>
      <p:sp>
        <p:nvSpPr>
          <p:cNvPr id="6" name="Content Placeholder 5">
            <a:extLst>
              <a:ext uri="{FF2B5EF4-FFF2-40B4-BE49-F238E27FC236}">
                <a16:creationId xmlns:a16="http://schemas.microsoft.com/office/drawing/2014/main" id="{16C7F3B4-53A4-40C3-8A8D-5BD99503284C}"/>
              </a:ext>
            </a:extLst>
          </p:cNvPr>
          <p:cNvSpPr>
            <a:spLocks noGrp="1"/>
          </p:cNvSpPr>
          <p:nvPr>
            <p:ph sz="quarter" idx="4"/>
          </p:nvPr>
        </p:nvSpPr>
        <p:spPr>
          <a:xfrm>
            <a:off x="5143500" y="2783417"/>
            <a:ext cx="4319323" cy="40939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BD0A6EC-4E13-4613-8995-69CAEBB37FBA}"/>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8ACC63E-CBFC-441D-A347-552519FF182C}"/>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7D7E5323-EF1F-4F30-90C0-BC525EBF55BF}"/>
              </a:ext>
            </a:extLst>
          </p:cNvPr>
          <p:cNvSpPr>
            <a:spLocks noGrp="1"/>
          </p:cNvSpPr>
          <p:nvPr>
            <p:ph type="sldNum" sz="quarter" idx="12"/>
          </p:nvPr>
        </p:nvSpPr>
        <p:spPr/>
        <p:txBody>
          <a:bodyPr/>
          <a:lstStyle/>
          <a:p>
            <a:fld id="{5BA68435-A7AB-49FA-9681-37E45096EE47}" type="slidenum">
              <a:rPr lang="en-US" altLang="en-US" smtClean="0"/>
              <a:pPr/>
              <a:t>‹#›</a:t>
            </a:fld>
            <a:endParaRPr lang="en-US" altLang="en-US"/>
          </a:p>
        </p:txBody>
      </p:sp>
    </p:spTree>
    <p:extLst>
      <p:ext uri="{BB962C8B-B14F-4D97-AF65-F5344CB8AC3E}">
        <p14:creationId xmlns:p14="http://schemas.microsoft.com/office/powerpoint/2010/main" val="3678486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0B9D5-151A-4133-81FD-8FDDCDE47C0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033071-92BB-4478-B19B-CD7250D71F07}"/>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0D191167-9C71-494C-A1C8-F95297B78A82}"/>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992CF19F-E2D5-49B3-8789-7600650C71A0}"/>
              </a:ext>
            </a:extLst>
          </p:cNvPr>
          <p:cNvSpPr>
            <a:spLocks noGrp="1"/>
          </p:cNvSpPr>
          <p:nvPr>
            <p:ph type="sldNum" sz="quarter" idx="12"/>
          </p:nvPr>
        </p:nvSpPr>
        <p:spPr/>
        <p:txBody>
          <a:bodyPr/>
          <a:lstStyle/>
          <a:p>
            <a:fld id="{9531E67B-9D83-49CF-844B-BD3685A0B67D}" type="slidenum">
              <a:rPr lang="en-US" altLang="en-US" smtClean="0"/>
              <a:pPr/>
              <a:t>‹#›</a:t>
            </a:fld>
            <a:endParaRPr lang="en-US" altLang="en-US"/>
          </a:p>
        </p:txBody>
      </p:sp>
    </p:spTree>
    <p:extLst>
      <p:ext uri="{BB962C8B-B14F-4D97-AF65-F5344CB8AC3E}">
        <p14:creationId xmlns:p14="http://schemas.microsoft.com/office/powerpoint/2010/main" val="2891526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B8286-B8E8-4D6C-866F-8B9118FA8F14}"/>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18BA0AB3-BE19-4784-9940-97D0A02E54F7}"/>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3A6B975E-CB9B-4792-9903-9FFFF4FD0009}"/>
              </a:ext>
            </a:extLst>
          </p:cNvPr>
          <p:cNvSpPr>
            <a:spLocks noGrp="1"/>
          </p:cNvSpPr>
          <p:nvPr>
            <p:ph type="sldNum" sz="quarter" idx="12"/>
          </p:nvPr>
        </p:nvSpPr>
        <p:spPr/>
        <p:txBody>
          <a:bodyPr/>
          <a:lstStyle/>
          <a:p>
            <a:fld id="{FACAA093-58ED-499C-BF51-7D41A1893623}" type="slidenum">
              <a:rPr lang="en-US" altLang="en-US" smtClean="0"/>
              <a:pPr/>
              <a:t>‹#›</a:t>
            </a:fld>
            <a:endParaRPr lang="en-US" altLang="en-US"/>
          </a:p>
        </p:txBody>
      </p:sp>
    </p:spTree>
    <p:extLst>
      <p:ext uri="{BB962C8B-B14F-4D97-AF65-F5344CB8AC3E}">
        <p14:creationId xmlns:p14="http://schemas.microsoft.com/office/powerpoint/2010/main" val="3381937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72529-0C67-4C65-9637-FE1F696D3499}"/>
              </a:ext>
            </a:extLst>
          </p:cNvPr>
          <p:cNvSpPr>
            <a:spLocks noGrp="1"/>
          </p:cNvSpPr>
          <p:nvPr>
            <p:ph type="title"/>
          </p:nvPr>
        </p:nvSpPr>
        <p:spPr>
          <a:xfrm>
            <a:off x="699824" y="508000"/>
            <a:ext cx="3276864" cy="1778000"/>
          </a:xfrm>
        </p:spPr>
        <p:txBody>
          <a:bodyPr anchor="b"/>
          <a:lstStyle>
            <a:lvl1pPr>
              <a:defRPr sz="2667"/>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84859A-BDA8-44BC-A3B4-32F5019F71A1}"/>
              </a:ext>
            </a:extLst>
          </p:cNvPr>
          <p:cNvSpPr>
            <a:spLocks noGrp="1"/>
          </p:cNvSpPr>
          <p:nvPr>
            <p:ph idx="1"/>
          </p:nvPr>
        </p:nvSpPr>
        <p:spPr>
          <a:xfrm>
            <a:off x="4319323" y="1097139"/>
            <a:ext cx="5143500" cy="5415139"/>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31E1F8-4616-46A7-954A-7B7DFA77DE5D}"/>
              </a:ext>
            </a:extLst>
          </p:cNvPr>
          <p:cNvSpPr>
            <a:spLocks noGrp="1"/>
          </p:cNvSpPr>
          <p:nvPr>
            <p:ph type="body" sz="half" idx="2"/>
          </p:nvPr>
        </p:nvSpPr>
        <p:spPr>
          <a:xfrm>
            <a:off x="699824" y="2286000"/>
            <a:ext cx="3276864" cy="4235098"/>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Edit Master text styles</a:t>
            </a:r>
          </a:p>
        </p:txBody>
      </p:sp>
      <p:sp>
        <p:nvSpPr>
          <p:cNvPr id="5" name="Date Placeholder 4">
            <a:extLst>
              <a:ext uri="{FF2B5EF4-FFF2-40B4-BE49-F238E27FC236}">
                <a16:creationId xmlns:a16="http://schemas.microsoft.com/office/drawing/2014/main" id="{4BEFBA1F-C2C0-4BE1-A6C9-BF697EDB97F1}"/>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49CC35E2-3416-4AF5-AE03-CE5FDF21CD14}"/>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7794E38-D0F5-4ECD-A3C2-0C76C1A5C779}"/>
              </a:ext>
            </a:extLst>
          </p:cNvPr>
          <p:cNvSpPr>
            <a:spLocks noGrp="1"/>
          </p:cNvSpPr>
          <p:nvPr>
            <p:ph type="sldNum" sz="quarter" idx="12"/>
          </p:nvPr>
        </p:nvSpPr>
        <p:spPr/>
        <p:txBody>
          <a:bodyPr/>
          <a:lstStyle/>
          <a:p>
            <a:fld id="{03F3BC5C-37E8-4382-AF61-8F74629EE180}" type="slidenum">
              <a:rPr lang="en-US" altLang="en-US" smtClean="0"/>
              <a:pPr/>
              <a:t>‹#›</a:t>
            </a:fld>
            <a:endParaRPr lang="en-US" altLang="en-US"/>
          </a:p>
        </p:txBody>
      </p:sp>
    </p:spTree>
    <p:extLst>
      <p:ext uri="{BB962C8B-B14F-4D97-AF65-F5344CB8AC3E}">
        <p14:creationId xmlns:p14="http://schemas.microsoft.com/office/powerpoint/2010/main" val="228019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66E57-C91D-48BD-BA89-595B6B6A7D0E}"/>
              </a:ext>
            </a:extLst>
          </p:cNvPr>
          <p:cNvSpPr>
            <a:spLocks noGrp="1"/>
          </p:cNvSpPr>
          <p:nvPr>
            <p:ph type="title"/>
          </p:nvPr>
        </p:nvSpPr>
        <p:spPr>
          <a:xfrm>
            <a:off x="699824" y="508000"/>
            <a:ext cx="3276864" cy="1778000"/>
          </a:xfrm>
        </p:spPr>
        <p:txBody>
          <a:bodyPr anchor="b"/>
          <a:lstStyle>
            <a:lvl1pPr>
              <a:defRPr sz="2667"/>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026EE21-2C34-4FCF-A4C9-57DC7479B05A}"/>
              </a:ext>
            </a:extLst>
          </p:cNvPr>
          <p:cNvSpPr>
            <a:spLocks noGrp="1"/>
          </p:cNvSpPr>
          <p:nvPr>
            <p:ph type="pic" idx="1"/>
          </p:nvPr>
        </p:nvSpPr>
        <p:spPr>
          <a:xfrm>
            <a:off x="4319323" y="1097139"/>
            <a:ext cx="5143500" cy="5415139"/>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en-IN"/>
          </a:p>
        </p:txBody>
      </p:sp>
      <p:sp>
        <p:nvSpPr>
          <p:cNvPr id="4" name="Text Placeholder 3">
            <a:extLst>
              <a:ext uri="{FF2B5EF4-FFF2-40B4-BE49-F238E27FC236}">
                <a16:creationId xmlns:a16="http://schemas.microsoft.com/office/drawing/2014/main" id="{687F981A-F351-4DD3-9EED-54F09196DDB4}"/>
              </a:ext>
            </a:extLst>
          </p:cNvPr>
          <p:cNvSpPr>
            <a:spLocks noGrp="1"/>
          </p:cNvSpPr>
          <p:nvPr>
            <p:ph type="body" sz="half" idx="2"/>
          </p:nvPr>
        </p:nvSpPr>
        <p:spPr>
          <a:xfrm>
            <a:off x="699824" y="2286000"/>
            <a:ext cx="3276864" cy="4235098"/>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Edit Master text styles</a:t>
            </a:r>
          </a:p>
        </p:txBody>
      </p:sp>
      <p:sp>
        <p:nvSpPr>
          <p:cNvPr id="5" name="Date Placeholder 4">
            <a:extLst>
              <a:ext uri="{FF2B5EF4-FFF2-40B4-BE49-F238E27FC236}">
                <a16:creationId xmlns:a16="http://schemas.microsoft.com/office/drawing/2014/main" id="{112199CB-41E0-4200-898B-EE2DF780265C}"/>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BB915FEE-3E00-41AF-BC1E-7F232B666F29}"/>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1A1582EF-21AF-4AA7-8125-CADF0F46E527}"/>
              </a:ext>
            </a:extLst>
          </p:cNvPr>
          <p:cNvSpPr>
            <a:spLocks noGrp="1"/>
          </p:cNvSpPr>
          <p:nvPr>
            <p:ph type="sldNum" sz="quarter" idx="12"/>
          </p:nvPr>
        </p:nvSpPr>
        <p:spPr/>
        <p:txBody>
          <a:bodyPr/>
          <a:lstStyle/>
          <a:p>
            <a:fld id="{EDD1BEC6-A939-48DD-87DF-FF87954F1C2B}" type="slidenum">
              <a:rPr lang="en-US" altLang="en-US" smtClean="0"/>
              <a:pPr/>
              <a:t>‹#›</a:t>
            </a:fld>
            <a:endParaRPr lang="en-US" altLang="en-US"/>
          </a:p>
        </p:txBody>
      </p:sp>
    </p:spTree>
    <p:extLst>
      <p:ext uri="{BB962C8B-B14F-4D97-AF65-F5344CB8AC3E}">
        <p14:creationId xmlns:p14="http://schemas.microsoft.com/office/powerpoint/2010/main" val="3520308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E593F2-68CD-4751-9353-923F59817CFA}"/>
              </a:ext>
            </a:extLst>
          </p:cNvPr>
          <p:cNvSpPr>
            <a:spLocks noGrp="1"/>
          </p:cNvSpPr>
          <p:nvPr>
            <p:ph type="title"/>
          </p:nvPr>
        </p:nvSpPr>
        <p:spPr>
          <a:xfrm>
            <a:off x="698500" y="405695"/>
            <a:ext cx="8763000" cy="1472848"/>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E2BB19-B062-459E-AB1B-9FAB347C247E}"/>
              </a:ext>
            </a:extLst>
          </p:cNvPr>
          <p:cNvSpPr>
            <a:spLocks noGrp="1"/>
          </p:cNvSpPr>
          <p:nvPr>
            <p:ph type="body" idx="1"/>
          </p:nvPr>
        </p:nvSpPr>
        <p:spPr>
          <a:xfrm>
            <a:off x="698500" y="2028472"/>
            <a:ext cx="8763000" cy="48348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B77F9E-21E9-42D2-8AFB-53A1A8108E8F}"/>
              </a:ext>
            </a:extLst>
          </p:cNvPr>
          <p:cNvSpPr>
            <a:spLocks noGrp="1"/>
          </p:cNvSpPr>
          <p:nvPr>
            <p:ph type="dt" sz="half" idx="2"/>
          </p:nvPr>
        </p:nvSpPr>
        <p:spPr>
          <a:xfrm>
            <a:off x="698500" y="7062612"/>
            <a:ext cx="2286000" cy="405694"/>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E0680047-71C1-470D-939C-C0756C297D2F}"/>
              </a:ext>
            </a:extLst>
          </p:cNvPr>
          <p:cNvSpPr>
            <a:spLocks noGrp="1"/>
          </p:cNvSpPr>
          <p:nvPr>
            <p:ph type="ftr" sz="quarter" idx="3"/>
          </p:nvPr>
        </p:nvSpPr>
        <p:spPr>
          <a:xfrm>
            <a:off x="3365500" y="7062612"/>
            <a:ext cx="3429000" cy="405694"/>
          </a:xfrm>
          <a:prstGeom prst="rect">
            <a:avLst/>
          </a:prstGeom>
        </p:spPr>
        <p:txBody>
          <a:bodyPr vert="horz" lIns="91440" tIns="45720" rIns="91440" bIns="45720" rtlCol="0" anchor="ctr"/>
          <a:lstStyle>
            <a:lvl1pPr algn="ctr">
              <a:defRPr sz="10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0B903D32-140C-4B78-8356-2DFCE60C78BC}"/>
              </a:ext>
            </a:extLst>
          </p:cNvPr>
          <p:cNvSpPr>
            <a:spLocks noGrp="1"/>
          </p:cNvSpPr>
          <p:nvPr>
            <p:ph type="sldNum" sz="quarter" idx="4"/>
          </p:nvPr>
        </p:nvSpPr>
        <p:spPr>
          <a:xfrm>
            <a:off x="7175500" y="7062612"/>
            <a:ext cx="2286000" cy="405694"/>
          </a:xfrm>
          <a:prstGeom prst="rect">
            <a:avLst/>
          </a:prstGeom>
        </p:spPr>
        <p:txBody>
          <a:bodyPr vert="horz" lIns="91440" tIns="45720" rIns="91440" bIns="45720" rtlCol="0" anchor="ctr"/>
          <a:lstStyle>
            <a:lvl1pPr algn="r">
              <a:defRPr sz="1000">
                <a:solidFill>
                  <a:schemeClr val="tx1">
                    <a:tint val="75000"/>
                  </a:schemeClr>
                </a:solidFill>
              </a:defRPr>
            </a:lvl1pPr>
          </a:lstStyle>
          <a:p>
            <a:fld id="{A580DF57-003E-4DD0-ADE8-9EFD9095B7FB}" type="slidenum">
              <a:rPr lang="en-US" altLang="en-US" smtClean="0"/>
              <a:pPr/>
              <a:t>‹#›</a:t>
            </a:fld>
            <a:endParaRPr lang="en-US" altLang="en-US"/>
          </a:p>
        </p:txBody>
      </p:sp>
    </p:spTree>
    <p:extLst>
      <p:ext uri="{BB962C8B-B14F-4D97-AF65-F5344CB8AC3E}">
        <p14:creationId xmlns:p14="http://schemas.microsoft.com/office/powerpoint/2010/main" val="121864190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jpeg"/><Relationship Id="rId7" Type="http://schemas.openxmlformats.org/officeDocument/2006/relationships/image" Target="../media/image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 Id="rId9" Type="http://schemas.openxmlformats.org/officeDocument/2006/relationships/image" Target="../media/image3.w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gif"/><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70.png"/><Relationship Id="rId3" Type="http://schemas.openxmlformats.org/officeDocument/2006/relationships/image" Target="../media/image89.jpeg"/><Relationship Id="rId7" Type="http://schemas.openxmlformats.org/officeDocument/2006/relationships/image" Target="../media/image14.png"/><Relationship Id="rId12" Type="http://schemas.openxmlformats.org/officeDocument/2006/relationships/customXml" Target="../ink/ink5.xml"/><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6.png"/><Relationship Id="rId5" Type="http://schemas.openxmlformats.org/officeDocument/2006/relationships/image" Target="../media/image13.png"/><Relationship Id="rId15" Type="http://schemas.openxmlformats.org/officeDocument/2006/relationships/image" Target="../media/image18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50.png"/><Relationship Id="rId14" Type="http://schemas.openxmlformats.org/officeDocument/2006/relationships/customXml" Target="../ink/ink6.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customXml" Target="../ink/ink7.xml"/></Relationships>
</file>

<file path=ppt/slides/_rels/slide4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image" Target="../media/image97.jpeg"/><Relationship Id="rId7" Type="http://schemas.openxmlformats.org/officeDocument/2006/relationships/image" Target="../media/image101.jpeg"/><Relationship Id="rId2" Type="http://schemas.openxmlformats.org/officeDocument/2006/relationships/image" Target="../media/image96.jpeg"/><Relationship Id="rId1" Type="http://schemas.openxmlformats.org/officeDocument/2006/relationships/slideLayout" Target="../slideLayouts/slideLayout1.xml"/><Relationship Id="rId6" Type="http://schemas.openxmlformats.org/officeDocument/2006/relationships/image" Target="../media/image100.jpeg"/><Relationship Id="rId5" Type="http://schemas.openxmlformats.org/officeDocument/2006/relationships/image" Target="../media/image99.jpeg"/><Relationship Id="rId10" Type="http://schemas.openxmlformats.org/officeDocument/2006/relationships/image" Target="../media/image104.jpeg"/><Relationship Id="rId4" Type="http://schemas.openxmlformats.org/officeDocument/2006/relationships/image" Target="../media/image98.jpeg"/><Relationship Id="rId9" Type="http://schemas.openxmlformats.org/officeDocument/2006/relationships/image" Target="../media/image10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3.png"/><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6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pveducation.org/pvcdrom/design/emitter-resistance"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3" cstate="print"/>
          <a:srcRect/>
          <a:stretch>
            <a:fillRect/>
          </a:stretch>
        </p:blipFill>
        <p:spPr bwMode="auto">
          <a:xfrm>
            <a:off x="5588000" y="1270001"/>
            <a:ext cx="4497917" cy="2952750"/>
          </a:xfrm>
          <a:prstGeom prst="rect">
            <a:avLst/>
          </a:prstGeom>
          <a:noFill/>
          <a:ln w="9525">
            <a:noFill/>
            <a:miter lim="800000"/>
            <a:headEnd/>
            <a:tailEnd/>
          </a:ln>
        </p:spPr>
      </p:pic>
      <p:sp>
        <p:nvSpPr>
          <p:cNvPr id="3" name="Rectangle 1"/>
          <p:cNvSpPr>
            <a:spLocks noChangeArrowheads="1"/>
          </p:cNvSpPr>
          <p:nvPr/>
        </p:nvSpPr>
        <p:spPr bwMode="auto">
          <a:xfrm>
            <a:off x="254000" y="4487333"/>
            <a:ext cx="6721135" cy="502766"/>
          </a:xfrm>
          <a:prstGeom prst="rect">
            <a:avLst/>
          </a:prstGeom>
          <a:noFill/>
          <a:ln w="9525">
            <a:noFill/>
            <a:miter lim="800000"/>
            <a:headEnd/>
            <a:tailEnd/>
          </a:ln>
        </p:spPr>
        <p:txBody>
          <a:bodyPr wrap="none">
            <a:spAutoFit/>
          </a:bodyPr>
          <a:lstStyle/>
          <a:p>
            <a:pPr fontAlgn="ctr"/>
            <a:r>
              <a:rPr lang="en-IN" sz="2667" b="1" dirty="0">
                <a:solidFill>
                  <a:srgbClr val="FF0000"/>
                </a:solidFill>
              </a:rPr>
              <a:t>Quantum Efficiency Measurement parameters</a:t>
            </a:r>
          </a:p>
        </p:txBody>
      </p:sp>
      <p:sp>
        <p:nvSpPr>
          <p:cNvPr id="4" name="Rectangle 3"/>
          <p:cNvSpPr/>
          <p:nvPr/>
        </p:nvSpPr>
        <p:spPr>
          <a:xfrm>
            <a:off x="931334" y="4995334"/>
            <a:ext cx="5503333" cy="2246769"/>
          </a:xfrm>
          <a:prstGeom prst="rect">
            <a:avLst/>
          </a:prstGeom>
        </p:spPr>
        <p:txBody>
          <a:bodyPr wrap="square">
            <a:spAutoFit/>
          </a:bodyPr>
          <a:lstStyle/>
          <a:p>
            <a:pPr algn="just">
              <a:buFont typeface="Wingdings" pitchFamily="2" charset="2"/>
              <a:buChar char="Ø"/>
            </a:pPr>
            <a:r>
              <a:rPr lang="en-IN" sz="2000" dirty="0">
                <a:solidFill>
                  <a:srgbClr val="0070C0"/>
                </a:solidFill>
              </a:rPr>
              <a:t>Solar cell performance for diff </a:t>
            </a:r>
            <a:r>
              <a:rPr lang="el-GR" sz="2000" dirty="0">
                <a:solidFill>
                  <a:srgbClr val="0070C0"/>
                </a:solidFill>
              </a:rPr>
              <a:t>λ</a:t>
            </a:r>
            <a:endParaRPr lang="en-US" sz="2000" dirty="0">
              <a:solidFill>
                <a:srgbClr val="0070C0"/>
              </a:solidFill>
            </a:endParaRPr>
          </a:p>
          <a:p>
            <a:pPr algn="just">
              <a:buFont typeface="Wingdings" pitchFamily="2" charset="2"/>
              <a:buChar char="Ø"/>
            </a:pPr>
            <a:endParaRPr lang="en-US" sz="2000" dirty="0">
              <a:solidFill>
                <a:srgbClr val="0070C0"/>
              </a:solidFill>
            </a:endParaRPr>
          </a:p>
          <a:p>
            <a:pPr algn="just">
              <a:buFont typeface="Wingdings" pitchFamily="2" charset="2"/>
              <a:buChar char="Ø"/>
            </a:pPr>
            <a:r>
              <a:rPr lang="en-US" sz="2000" dirty="0">
                <a:solidFill>
                  <a:srgbClr val="0070C0"/>
                </a:solidFill>
              </a:rPr>
              <a:t>Material quality </a:t>
            </a:r>
          </a:p>
          <a:p>
            <a:pPr algn="just"/>
            <a:r>
              <a:rPr lang="en-US" sz="2000" dirty="0">
                <a:solidFill>
                  <a:srgbClr val="0070C0"/>
                </a:solidFill>
              </a:rPr>
              <a:t>	( diffusion length and carrier life t</a:t>
            </a:r>
            <a:r>
              <a:rPr lang="en-IN" sz="2000" dirty="0" err="1">
                <a:solidFill>
                  <a:srgbClr val="0070C0"/>
                </a:solidFill>
              </a:rPr>
              <a:t>ime</a:t>
            </a:r>
            <a:r>
              <a:rPr lang="en-IN" sz="2000" dirty="0">
                <a:solidFill>
                  <a:srgbClr val="0070C0"/>
                </a:solidFill>
              </a:rPr>
              <a:t>), 	surface recombination</a:t>
            </a:r>
          </a:p>
          <a:p>
            <a:pPr algn="just"/>
            <a:endParaRPr lang="en-IN" sz="2000" dirty="0">
              <a:solidFill>
                <a:srgbClr val="0070C0"/>
              </a:solidFill>
            </a:endParaRPr>
          </a:p>
          <a:p>
            <a:pPr algn="just">
              <a:buFont typeface="Wingdings" pitchFamily="2" charset="2"/>
              <a:buChar char="Ø"/>
            </a:pPr>
            <a:r>
              <a:rPr lang="en-IN" sz="2000" dirty="0">
                <a:solidFill>
                  <a:srgbClr val="0070C0"/>
                </a:solidFill>
              </a:rPr>
              <a:t>Quality of cell fabrication/texture/</a:t>
            </a:r>
            <a:r>
              <a:rPr lang="en-IN" sz="2000" dirty="0" err="1">
                <a:solidFill>
                  <a:srgbClr val="0070C0"/>
                </a:solidFill>
              </a:rPr>
              <a:t>passivation</a:t>
            </a:r>
            <a:r>
              <a:rPr lang="en-IN" sz="2000" dirty="0">
                <a:solidFill>
                  <a:srgbClr val="0070C0"/>
                </a:solidFill>
              </a:rPr>
              <a:t> </a:t>
            </a:r>
          </a:p>
        </p:txBody>
      </p:sp>
      <p:sp>
        <p:nvSpPr>
          <p:cNvPr id="5" name="Rectangle 1"/>
          <p:cNvSpPr>
            <a:spLocks noChangeArrowheads="1"/>
          </p:cNvSpPr>
          <p:nvPr/>
        </p:nvSpPr>
        <p:spPr bwMode="auto">
          <a:xfrm>
            <a:off x="3302000" y="254000"/>
            <a:ext cx="2950359" cy="502766"/>
          </a:xfrm>
          <a:prstGeom prst="rect">
            <a:avLst/>
          </a:prstGeom>
          <a:noFill/>
          <a:ln w="9525">
            <a:noFill/>
            <a:miter lim="800000"/>
            <a:headEnd/>
            <a:tailEnd/>
          </a:ln>
        </p:spPr>
        <p:txBody>
          <a:bodyPr wrap="none">
            <a:spAutoFit/>
          </a:bodyPr>
          <a:lstStyle/>
          <a:p>
            <a:pPr fontAlgn="ctr"/>
            <a:r>
              <a:rPr lang="en-IN" sz="2667" b="1" dirty="0">
                <a:solidFill>
                  <a:srgbClr val="FF0000"/>
                </a:solidFill>
              </a:rPr>
              <a:t>Quantum Efficiency</a:t>
            </a:r>
          </a:p>
        </p:txBody>
      </p:sp>
      <p:sp>
        <p:nvSpPr>
          <p:cNvPr id="6" name="Rectangle 5"/>
          <p:cNvSpPr/>
          <p:nvPr/>
        </p:nvSpPr>
        <p:spPr>
          <a:xfrm>
            <a:off x="0" y="1157110"/>
            <a:ext cx="5503333" cy="707886"/>
          </a:xfrm>
          <a:prstGeom prst="rect">
            <a:avLst/>
          </a:prstGeom>
        </p:spPr>
        <p:txBody>
          <a:bodyPr wrap="square">
            <a:spAutoFit/>
          </a:bodyPr>
          <a:lstStyle/>
          <a:p>
            <a:pPr algn="just">
              <a:buFont typeface="Wingdings" pitchFamily="2" charset="2"/>
              <a:buChar char="Ø"/>
            </a:pPr>
            <a:r>
              <a:rPr lang="en-US" sz="2000" dirty="0">
                <a:solidFill>
                  <a:srgbClr val="0070C0"/>
                </a:solidFill>
              </a:rPr>
              <a:t>Probability of a incident photon resulting in generation and collection of an electron</a:t>
            </a:r>
            <a:endParaRPr lang="en-IN" sz="2000" dirty="0">
              <a:solidFill>
                <a:srgbClr val="0070C0"/>
              </a:solidFill>
            </a:endParaRPr>
          </a:p>
        </p:txBody>
      </p:sp>
      <p:graphicFrame>
        <p:nvGraphicFramePr>
          <p:cNvPr id="2" name="Object 2"/>
          <p:cNvGraphicFramePr>
            <a:graphicFrameLocks noChangeAspect="1"/>
          </p:cNvGraphicFramePr>
          <p:nvPr/>
        </p:nvGraphicFramePr>
        <p:xfrm>
          <a:off x="254000" y="3561292"/>
          <a:ext cx="4995333" cy="885472"/>
        </p:xfrm>
        <a:graphic>
          <a:graphicData uri="http://schemas.openxmlformats.org/presentationml/2006/ole">
            <mc:AlternateContent xmlns:mc="http://schemas.openxmlformats.org/markup-compatibility/2006">
              <mc:Choice xmlns:v="urn:schemas-microsoft-com:vml" Requires="v">
                <p:oleObj spid="_x0000_s1041" name="Equation" r:id="rId4" imgW="1409400" imgH="419040" progId="Equation.3">
                  <p:embed/>
                </p:oleObj>
              </mc:Choice>
              <mc:Fallback>
                <p:oleObj name="Equation" r:id="rId4" imgW="1409400" imgH="419040" progId="Equation.3">
                  <p:embed/>
                  <p:pic>
                    <p:nvPicPr>
                      <p:cNvPr id="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 y="3561292"/>
                        <a:ext cx="4995333" cy="8854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3"/>
          <p:cNvGraphicFramePr>
            <a:graphicFrameLocks noChangeAspect="1"/>
          </p:cNvGraphicFramePr>
          <p:nvPr/>
        </p:nvGraphicFramePr>
        <p:xfrm>
          <a:off x="169334" y="2088444"/>
          <a:ext cx="5309306" cy="672041"/>
        </p:xfrm>
        <a:graphic>
          <a:graphicData uri="http://schemas.openxmlformats.org/presentationml/2006/ole">
            <mc:AlternateContent xmlns:mc="http://schemas.openxmlformats.org/markup-compatibility/2006">
              <mc:Choice xmlns:v="urn:schemas-microsoft-com:vml" Requires="v">
                <p:oleObj spid="_x0000_s1042" name="Equation" r:id="rId6" imgW="2527200" imgH="380880" progId="Equation.3">
                  <p:embed/>
                </p:oleObj>
              </mc:Choice>
              <mc:Fallback>
                <p:oleObj name="Equation" r:id="rId6" imgW="2527200" imgH="380880" progId="Equation.3">
                  <p:embed/>
                  <p:pic>
                    <p:nvPicPr>
                      <p:cNvPr id="624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334" y="2088444"/>
                        <a:ext cx="5309306" cy="6720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7" name="Object 5"/>
          <p:cNvGraphicFramePr>
            <a:graphicFrameLocks noChangeAspect="1"/>
          </p:cNvGraphicFramePr>
          <p:nvPr/>
        </p:nvGraphicFramePr>
        <p:xfrm>
          <a:off x="338667" y="2850444"/>
          <a:ext cx="1818569" cy="880181"/>
        </p:xfrm>
        <a:graphic>
          <a:graphicData uri="http://schemas.openxmlformats.org/presentationml/2006/ole">
            <mc:AlternateContent xmlns:mc="http://schemas.openxmlformats.org/markup-compatibility/2006">
              <mc:Choice xmlns:v="urn:schemas-microsoft-com:vml" Requires="v">
                <p:oleObj spid="_x0000_s1043" name="Equation" r:id="rId8" imgW="787320" imgH="380880" progId="Equation.3">
                  <p:embed/>
                </p:oleObj>
              </mc:Choice>
              <mc:Fallback>
                <p:oleObj name="Equation" r:id="rId8" imgW="787320" imgH="380880" progId="Equation.3">
                  <p:embed/>
                  <p:pic>
                    <p:nvPicPr>
                      <p:cNvPr id="6451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667" y="2850444"/>
                        <a:ext cx="1818569" cy="8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2467"/>
                                        </p:tgtEl>
                                        <p:attrNameLst>
                                          <p:attrName>style.visibility</p:attrName>
                                        </p:attrNameLst>
                                      </p:cBhvr>
                                      <p:to>
                                        <p:strVal val="visible"/>
                                      </p:to>
                                    </p:set>
                                    <p:animEffect transition="in" filter="blinds(horizontal)">
                                      <p:cBhvr>
                                        <p:cTn id="12" dur="500"/>
                                        <p:tgtEl>
                                          <p:spTgt spid="6246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517"/>
                                        </p:tgtEl>
                                        <p:attrNameLst>
                                          <p:attrName>style.visibility</p:attrName>
                                        </p:attrNameLst>
                                      </p:cBhvr>
                                      <p:to>
                                        <p:strVal val="visible"/>
                                      </p:to>
                                    </p:set>
                                    <p:animEffect transition="in" filter="blinds(horizontal)">
                                      <p:cBhvr>
                                        <p:cTn id="17" dur="500"/>
                                        <p:tgtEl>
                                          <p:spTgt spid="645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blinds(horizontal)">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blinds(horizontal)">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xEl>
                                              <p:pRg st="3" end="3"/>
                                            </p:txEl>
                                          </p:spTgt>
                                        </p:tgtEl>
                                        <p:attrNameLst>
                                          <p:attrName>style.visibility</p:attrName>
                                        </p:attrNameLst>
                                      </p:cBhvr>
                                      <p:to>
                                        <p:strVal val="visible"/>
                                      </p:to>
                                    </p:set>
                                    <p:animEffect transition="in" filter="blinds(horizontal)">
                                      <p:cBhvr>
                                        <p:cTn id="42" dur="500"/>
                                        <p:tgtEl>
                                          <p:spTgt spid="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blinds(horizontal)">
                                      <p:cBhvr>
                                        <p:cTn id="4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ChangeArrowheads="1"/>
          </p:cNvSpPr>
          <p:nvPr/>
        </p:nvSpPr>
        <p:spPr bwMode="auto">
          <a:xfrm>
            <a:off x="2455334" y="338667"/>
            <a:ext cx="4509889" cy="502766"/>
          </a:xfrm>
          <a:prstGeom prst="rect">
            <a:avLst/>
          </a:prstGeom>
          <a:noFill/>
          <a:ln w="9525">
            <a:noFill/>
            <a:miter lim="800000"/>
            <a:headEnd/>
            <a:tailEnd/>
          </a:ln>
        </p:spPr>
        <p:txBody>
          <a:bodyPr wrap="none">
            <a:spAutoFit/>
          </a:bodyPr>
          <a:lstStyle/>
          <a:p>
            <a:pPr fontAlgn="ctr"/>
            <a:r>
              <a:rPr lang="en-IN" sz="2667" b="1">
                <a:solidFill>
                  <a:srgbClr val="FF0000"/>
                </a:solidFill>
              </a:rPr>
              <a:t>Optimization of Finger Spacing</a:t>
            </a:r>
          </a:p>
        </p:txBody>
      </p:sp>
      <p:sp>
        <p:nvSpPr>
          <p:cNvPr id="44035" name="Rectangle 2"/>
          <p:cNvSpPr>
            <a:spLocks noChangeArrowheads="1"/>
          </p:cNvSpPr>
          <p:nvPr/>
        </p:nvSpPr>
        <p:spPr bwMode="auto">
          <a:xfrm>
            <a:off x="338667" y="931334"/>
            <a:ext cx="9567333" cy="3170099"/>
          </a:xfrm>
          <a:prstGeom prst="rect">
            <a:avLst/>
          </a:prstGeom>
          <a:noFill/>
          <a:ln w="9525">
            <a:noFill/>
            <a:miter lim="800000"/>
            <a:headEnd/>
            <a:tailEnd/>
          </a:ln>
        </p:spPr>
        <p:txBody>
          <a:bodyPr>
            <a:spAutoFit/>
          </a:bodyPr>
          <a:lstStyle/>
          <a:p>
            <a:pPr algn="just"/>
            <a:r>
              <a:rPr lang="en-IN" sz="2000">
                <a:solidFill>
                  <a:srgbClr val="0070C0"/>
                </a:solidFill>
              </a:rPr>
              <a:t>Combining the equations for resistive losses allows use to determine the total power loss in the top contact grid. </a:t>
            </a:r>
          </a:p>
          <a:p>
            <a:pPr algn="just"/>
            <a:endParaRPr lang="en-IN" sz="2000">
              <a:solidFill>
                <a:srgbClr val="0070C0"/>
              </a:solidFill>
            </a:endParaRPr>
          </a:p>
          <a:p>
            <a:pPr algn="just"/>
            <a:r>
              <a:rPr lang="en-IN" sz="2000">
                <a:solidFill>
                  <a:srgbClr val="0070C0"/>
                </a:solidFill>
              </a:rPr>
              <a:t>For a typical cell type, say a screen printed cell, the metal resistivity will be fixed and the finger width is controlled by the screen size. </a:t>
            </a:r>
          </a:p>
          <a:p>
            <a:pPr algn="just"/>
            <a:endParaRPr lang="en-IN" sz="2000">
              <a:solidFill>
                <a:srgbClr val="0070C0"/>
              </a:solidFill>
            </a:endParaRPr>
          </a:p>
          <a:p>
            <a:pPr algn="just"/>
            <a:r>
              <a:rPr lang="en-IN" sz="2000">
                <a:solidFill>
                  <a:srgbClr val="0070C0"/>
                </a:solidFill>
              </a:rPr>
              <a:t>Typical values for the specific resistivity of silver are 3 × 10</a:t>
            </a:r>
            <a:r>
              <a:rPr lang="en-IN" sz="2000" baseline="30000">
                <a:solidFill>
                  <a:srgbClr val="0070C0"/>
                </a:solidFill>
              </a:rPr>
              <a:t>-8</a:t>
            </a:r>
            <a:r>
              <a:rPr lang="en-IN" sz="2000">
                <a:solidFill>
                  <a:srgbClr val="0070C0"/>
                </a:solidFill>
              </a:rPr>
              <a:t> Ω m. </a:t>
            </a:r>
          </a:p>
          <a:p>
            <a:pPr algn="just"/>
            <a:endParaRPr lang="en-IN" sz="2000">
              <a:solidFill>
                <a:srgbClr val="0070C0"/>
              </a:solidFill>
            </a:endParaRPr>
          </a:p>
          <a:p>
            <a:pPr algn="just"/>
            <a:r>
              <a:rPr lang="en-IN" sz="2000">
                <a:solidFill>
                  <a:srgbClr val="0070C0"/>
                </a:solidFill>
              </a:rPr>
              <a:t>For non-rectangular fingers the width is set to the actual width and an equivalent height is used to get the correct cross sectional area.</a:t>
            </a:r>
          </a:p>
        </p:txBody>
      </p:sp>
      <p:sp>
        <p:nvSpPr>
          <p:cNvPr id="15362" name="AutoShape 2" descr="data:image/png;base64,iVBORw0KGgoAAAANSUhEUgAAAoAAAAGkCAYAAAChGJSeAAAgAElEQVR4Xu2dC7xXU/r/P0cpSXWSyhh0MOTyq04y9BqGI0YRU7mXck4yybViMFPoNIVU1GmajClKLjE0pzTMGNIJjcmt6G/IpQuDSXRKolL6v5512mf2+Z7vZa/13ff92a+XFzp7rWet97PafXrWWs9TAD4kQAIkQAIkQAIkQAKJIlCQqNlysiRAAiRAAiRAAiRAAqAA5CIgARIgARIgARIggYQRoABMmMM5XRIgARIgARIgARIIUgA2BDAIwHAABwB4DMBIAOsBFZk8H8CY3T/7O4A7ACyny0iABEiABEiABEiABPIjEKQAPA3AWQBGA/gWQH8Ah+7+/za7/z0RwEcA+gI4CsBtAHbmN2W2JgESIAESIAESIIFkEwhSAKaSbw/gt7sjgvLf59gEn0QI5We3ANiUbJdx9iRAAiRAAiRAAiSQH4EwCcDjAZwH4FYAXQGcsnsLWGbYCsA9uwXh2vymzNYkQAIkQAIkQAIkkGwCYRGALXef8ZsC4F0Al+zeDpYzgJYAnAqgHMDKFJfJr/EhARIgARIgARIggbARCK1GCYMAbLo70jcfwOLdnjtZIwJowd21+/KIdBGG/w5iESZ13kGwTmeT/PPzRBj42ceQ32zYmgRIgARqAlehfBwLwF27dsmH0dVn/fr1mDx5Mrp06YI+ffqgoKBmOG+88Qbmz5+PUaNGoUGDBvjss89QXl6Ou+66Cy1bSrDwf8/o0XKHBOrdWD6XFgA9AHQYBXQI7TqKJXpOigRIgARIgARMCOhokwJL/JgYyqNNYAJw3bp1GDp0KEpLS9GjR49a8Sdz+fzzz/Gb3/wGI0eOxE9+8hNUVlbilVdewR133IFGjRolSwAOKgRO2wQcNBT4+eQ8XM2mJEACJEACJEACfhCgAMxC+b777sOQIUPqvNG9e3c88sgj2HfffTF79mwV1Vu7dq0SiBIpbN9eLgfXfXQg++F0123cUAR0WQs0KwXOmeV69+yQBEiABEiABEjAXQI62iRxEUC3UOtAdsumr/30KwbOfgto1Ak4n3mwfWVPYyRAAiRAAiRgQEBHm1AAGgCWJjqQDU0E2+y284Ej5wLfHwaUfhjsWGidBEiABLIQsL7HhEQCSSRgv4ugo00oAA1Xiw5kQxPBNrtzCNDuPmDb/sDAz4MdC62TAAmQAAUg1wAJpCVAAejzwoi9ACwvB46ouemMfq5fxPbZWzRHAiQQZwKx/x7H2XmcmzGBdOte5/cCI4CG6HUgG5oItllVFfD2qcB+AHqtBpoWBTseWicBEiCBDARi/z2m50kgDQEKwICWRew/OCIAF54KHAXg5ErgwN4BkaZZEiABEshOIPbfYy4AEqAADM8aiP0HZ/lyYGxn4Fwmgw7PquNISIAE0hGI/feYbicBCsDwrIFEfHB+WgAMB9DmFOD0qvDA50hIgARIwEYgEd9jepwEUghwCzigJZGID07nA4EbPwUaNgcu3BQQaZolARIggfBuAX/11Ve45JJL8Oyzz9YOUooKXHjhhfjd736H1q1bG7tv5cqVuOiii3DjjTcqG5keqZi6bNkyLF++HJdddhmctnM6MLf7y2bXxNbOnTvxwAMP4Pbbb1dVuyZOnIjbbrstJzen8w/rexSAAXkmEQKwpATovxjYmxdBAlpmNEsCJOCAQJDfY0sAnnjiibj11lvVaD/++GOUlZXhpJNOqq0t72Aaxq+kG4NxZ2kamogyN+3n6qu6uhoDBgzAj370I1RUVGDvveUPrfg/FIAB+TjID45vU5ZUMDtH8yKIb8BpiARIwIRAkN/jdOLru+++w/Dhcn4GmDRpEvbaay9VV15qzb/zzjt1ooMSvZs/f76KWK1ZswZnn3027rzzTrRr165OJK9fv35p32vTpo2yJWVO5bniiitw5ZVXqnr3N9xwA95991188MEHmDFjBlq0aKHKnk6YMAGPP/44jjjiiIzjsvshVQB+8sknStg++eSTKC4uxs0334yzzjpLNck0l2zzzGTruOOOUxHQ8847Dx9++CH++te/YuTIkbjuuuvQsGFD1cxibc1fSrvKehAOEjnN1keDBg1qxys+6t27t+r/5Zdfxs9+9rOMbCwep512GpYsWYJu3bqhvLwczzzzTFo/mqxpJ20oAJ1Q8uCdID84HkwnfZfz5gEP9+FFEN+A0xAJkIAJgdTvcUGBSS+52+xKkxI1nQBcvXo1Bg0apMSciLP3339fCZlf//rXOOecc9S/RYzJlqWIqYsvvliJmp49e+Lyyy9Hhw4dlMAS0WNtAZ9wwgkZ39u4caPaIraikHbBtv/+++Paa6/FY489pura33TTTdi2bZsSphKpzDSuxo0b1wKx93fGGWcocdW5c2fV10svvYRhw4YpAdq2bduMYxQmmeYpQsx67LYs8daxY0cV2ZM5yLhFeMqvWY/lg6KiojrzsgvAdH00a9YMffv2RZ8+fXDNNdcof4j4FgG43377ZWQjQl24derUCVOmTFERx7Vr1zqaX+5V5vwNCkDnrFx9MxECcM0a4IJDeBHE1ZXDzkiABNwmEAYBaD8DKEJLonAi5po2bYrZs2fjnnvuUVE3+Zn8/8yZM1U0bvPmzUpMbN26VUXSJNrVvHlzhSidGEr3XqoItbeT6NSll16K888/Hz169IBEEq+66iolGLON64ADDkgryiTiKNHFBQsWoEuXLmr8V199tRJMcv6wf//+WeeSbvz29ZBuzsLnt7/9rYq2yba6CDQRuzoCMF0fwm3IkCG1c3nuuecgAlf6/+ijj3L6THwsYtjuq1zzc3PtUwC6SVOjr0QIQOFxWHNgzGagQTPgoq81CPFVEiABEvCHQJDfY7v4koiYCD2Jhsm/JbJUUFCAMWPGqK1B+yPRIxGEhx12mIoiSfRpw4YNkAskkydPVkLNHgEUAZPpvWwRQIm6CR+JNMqW5dSpUzFnzhwccsghWcclQtV67KJMfs3aQpZ37Nvd8uvTp09POxfZAs40/lwRQOsSTD4CMF0fEsmzz8Xe/wsvvJDRZ8Ig9XLOjh07HM3Pzd8RFIBu0tToK8gPjsYw83+VF0HyZ8geSIAEPCUQ5Pc4Nfr26aefqgsJ3377LR566CEcfvjhKtImovDRRx9VZ/vSPXKRQbZTZYtz+/bt6l2JJqUKjXTv7bPPPhm3gCXSt3DhQrUVXVhYqLZux48fD9nidTIue3RLRFS2COC4cePULdx0Y7Tmne1nqbasLWCvBGCuCGAmn2W7FJNrfm7+RqAAdJOmRl9BfnA0hpn/q7wIkj9D9kACJOApgSC/x+nOAMpZtcGDB6uzdzI2EQxy1kwugcgZQLmc8f3336tonHUp5N5771Xbj3fffTcWLVqkxKP0bQlAEZKSWibdexJBE9EpgkluIsulD4n8WcLpyy+/VD//+9//jrlz5+LccyXDP5TtTOOSret0EcBf/OIX+NWvfqVspZ4B3HPPPTOOcdWqVRl/JtvH6Wx5LQBlm9s6AyhbuXIBZNq0aWoLWMRyJjb/+c9/6gnzV1991dH83PyNQAHoJk2NvoL84GgMM/9XeREkf4bsgQRIwFMCQX6P0wnALVu2KHH09NNPqwsLclZORJ3cFJVcfXIeT8Z80EEHQbYO5R3Z9l26dKnaph07diy6du1a5wygCMFM78n26qxZs9TlkpKSEnVeTs4fWgJQfi5bzHKL1tr+FYfIr2cal91hqREv2TqVHIfWLWCZ16mnngrJx5dpjNnmmcmW1wJQbvrOmzdP8ZLIppyRtN8CzsQmXQTQ6fzc/I1AAegmTY2+gvzgaAwz/1d5ESR/huyBBEjAUwKJ+R57SjF5nb/33nsqamdd5pDoqAjxbFv1YaJEARiQNxL1wbEugrAiSECrjWZJgASyEUjU95hLwTUCErW7//771blLiepJqh3Zpu/Vq5e6vBP2hwIwIA8l6oPDiyABrTKaJQEScEIgUd9jJ0D4TiIIUAAG5OZEfXB4ESSgVUazJEACTggk6nvsBAjfSQQBCsCA3JyoDw4vggS0ymiWBEjACYFEfY+dAOE7iSBAARiQmxP1weFFkIBWGc2SAAk4IZCo77ETIHwnEQQoAANyc+I+OLwIEtBKo1kSIIFcBIL+HqemAEktBZdr/F7+XFK9LFu2TKWfkVJt9idbQmMvxyR9Z6rqYWo32zxN+3SLj32uVo1hK0WP6dikHQVgPvTyaBv0ByePoZs1lYsg5y4GJF9nr9VA0yKzftiKBEiABFwmEOT3WHLfSdm3559/Xt0mPfLII1UdWam8If8t+fek6kZQT7o8hdZY3BI4JnNzWwBmm6fJ+KSNW3zcnqs1HwpAU8/m2S7ID06eQzdrLhdBNo8GugDoOhM4tMysH7YiARIgAZcJBPk9tkSC1Pq1KmykTi9VSKSLCEkCaPn1bt26qbJu8o/91yTZ8uuvv67SlFjVQyQZc+vWrWuFynnnnafqB0vCZ0loLBU7JNIkJc3kkWoXIlKbNGmi/j91XFIveNSoUbUJnm+++WacddZZ6t358+er2riSBPrss8/GnXfeqcraSeQt08/sHOzvSZUNe9Ll1KiYnY8ka37llVfSztvq36pHnDpPqYCSbj72FC/Zxm/xOfnkkyHVPxYvXqySdAtXqb5izXvFihVqPiL2jz322DpMss3VSnSd6rfrrruuTv977bUXevfuXZuk+sQTT1RTpwB0+UPitLsgPzhOx+jqe/aLIO2HAl0mu9o9OyMBEiABUwL1vsde5XDbtaveEJ966ilVgUMqYHTs2DHtFJwIwE6dOmHKlCnYe++9IWXTpPJHul8TW1JOTv7dokULJTpElMn7Yr+iogJSik6Enozpxz/+cZ06wfYB2sclZehEIEqt4NQSb23btlWl5USY9OzZU1UZ6dChgxJXq1evzvgzEUnWI+9ZZdeuueYaNW4RkVJ2LZsAtH6Wbt72yGpqBHD9+vUZ52MJKBmbCOZMc5OfpXIVkfn444+rCi633HKL4i1l84SJlJaTUn6ff/65o7laAjCd35o1a5axDwpA0y+FS+0SJwDlIshZhwC3AGhZDJy5zCWS7IYESIAE8iMQpAB85JFHMGHCBCUK5OxfuseJALSqUUh76337r82ePVttNVt25P9nzpwJsb9582YlVOQfKWtmj6DJNrREE0U0SJ3gTAJQSqGVlpZiwYIFqnSd9Hn11VcrcSZnB/v374+tW7dCooISsWrevLnqyhprup/ZbaUK5eeee07VPs4lAGU7PdO8RXBZT6oAlP4zzWfcuHFo1KhRzvFbc5N+ZEs/dSv3iy++wAsvvACZm0Rd+/Xrp4S32Lb/pSDTXC0BmM5vMp8hQ4bU+sPeBwVgft+LvFsnTgAKscJCYNqmGnb96v9NOG+o7IAESIAEDAgE+T12KwJovxSQ7uzZmDFj1Bas/ZEIoQhCeUREWH2YCEDpwy5krW1V69enT5+uonYbNmzAvvvuq0qmieCRLVSJXKb7mT0CmCqUs12MsP9MBFamedsFd6oATLVnn499G1wieZnGb0UA03GV6KPUdJZt/0svvRTTpk3DHnvsoQTgX/7ylzosM801W61jiera/ZHuHCG3gA0+Fm40CfKD48b4jfqQiyA9FgMHAzhtEdC2xKgbNiIBEiABNwkE+T2W83gXXHCBOhvm9AxgtuiXcEknACXiJ9uP6erUZoswuhEBtCJm1dXVeOmll5TI2b59e52xZPuZzEmEcqaIVuoWsJ2PRAAzzdu+hkwjgFYf6cYvUc1MwvrVV19VcxKhKdu1Ei2V7XsrAuhkrtkEICOAgPztIpShpiA/OG5+OLX6kosgq0YDPQB0GAV0KNdqzpdJgARIwAsCQX6PrVvAckFAIkmHHHKIOlcmW4by3+PHj4eIC9mGlQsNI0aMUFuaEtVKt/2ZSQCK0JQzdHIJRM4A3nDDDfj+++8xdepUdUEhk1A5+uijMWDAAIjYkC1giVJZlyDswvEXv/iFutwg76WeAdxzzz1x4YUX4t5771XbtnLObdGiRXjooYfUecVMPxNhZz3ZzgAKp0x85BJFpnnL2Tu7gLPPUy6ADB48OO187GcARchlGr+IsExc33vvPdx1110qAvv111+r7Wa5CCIC8L///a/WGcB0EUbZ3rbOTMrZTLnUI1FGWTPcAvbiK6LRZ5AfHI1huvuqXASZ1Ae4AsCBvYCT57nbP3sjARIgAQMCQX+Pt23bprb95ELA0qVL1VnAsrIyJUBku1TiGE888YQSVgcffHDWG7CZBKD0IaJLbgNLTj/ZfpR5H3TQQfUihqm3aGfNmqXOpJWUlOCBBx5Ql0fS2ZFtR7lZLJdHiouLla1TTz0VInLl12TbV+Ynt5Ml4tm1a1d1GSLTz+yulPH/4x//UNvUqTdjRRhn4iM/yzTv1P5T5ynCO9187LeAs40/W2T1iCOOUGJcxt2nTx91plD4SaR2//33zzhXe7QzWwRQ5j1v3jx1plPOZ9pvTVMAGnwk3GwS9AfHzbk47ksughx/CCAXgPdsAVyw0XFTvkgCJEACXhFI5PfYK5jsNxQEJMIokUnrItDcuXOVALcfAeAZwIBcldgPjlwEmbgJ2JsJoQNaejRLAiSQQiCx32OuhNgSkMjk/fffr7aUJRJ5wgknqIhjr169arfwKQADcn9iPzhyEaTLYiaEDmjd0SwJkEB9Aon9HnMxJJoABWBA7k/sB0cugvy/0cC5AJgQOqDVR7MkQAJ2Aon9HnMZJJoABWBA7k/sB0cugozow4TQAa07miUBEmAEkGuABIQABWBA6yCxAlAughxyCPDIbvBMCB3QCqRZEiABi0Biv8dcAokmQAEYkPsT/cEpKgKGrGVC6IDWHs2SAAnUJRDk99hKQPzss8/WDkpSv8gNTklB0rp1a2N3pUsIna4zSbGybNkylR5GyrY5bed0YG73l82un7ZSx2G3LVVO7ExTGTtl5+V7FIBe0s3Sd5AfnICm/D+zvXsDzeczIXTgjuAASIAEhECQ3+PUChQyno8//ljlATzppJMwatQo2EuieeGxdGNw006QoszNeej0lcrUa8Y6Y7PepQA0oeZCmyA/OC4MP78u5CLIotFMCJ0fRbYmARJwiUCQ3+N0wiC17uxee+2FV155RaXxkIoe9uigRJbmz5+vKoNIIuGzzz4bd955J9q1a1cnkicRqXTvSZJgqToi5dLkkaoRkjtOKlNItZB3330XH3zwAWbMmKESQNtr5Eoy40zjsrsmVQB+8sknSthaCaNvvvlmnHXWWapJprlkm2cmW1ai5PPOO09VV/nrX/+qKmJcd911aNiwYW0z6TvTPKyk2BMnTsTf/vY3FdW7/vrr8cMPP6i8ep07d1aVWTp27FjLe+jQoSrhtcV00KBBypakZbEYSxuJuKbzqcVLEmaL/W7duqm/pEhFFTcfCkA3aWr0FeQHR2OY3rxaVQVceGpNQuhGhcD51d7YYa8kQAIk4IBA6ve4YHSBg1b6r+waVb8yaToBKGXPRDSImBNx9v7776uSYlKNQ8q4yb9FjN1+++0QMXXxxRcrUdOzZ09cfvnl6NChgxJYInqsUmSSBy7Texs3blSl1KRChJR7sws2qUpx7bXX4rHHHlMVSqQaiVQukfxyEqnMNK7GjRvXArL3J6XgRGSKcEotGde2bduMYxQmmcZvj5DabVkCUMSZVFmROci4RXjKr1mP1SYd39dff11FYqWihohH2ZaX8nxSxq579+6qWouUopN6xzJGi7dU3rAzTfVzNpsi5KWfTp06qfKAUiPYbfEnc6cA1P897EqLRAtAIVhQAEwHE0K7sprYCQmQQD4EwiAA7WcARWhJFE7EnNSrlfJgEjGSurHyM/n/mTNnqmjc5s2blVjYunUrJJIm0a7mzZsrHOnEULr3MokTKbsm0adLL71UlY4TUSORxKuuukqJm2zjklq0qQJL+pOIo0QXFyxYgC5duqjxX3311ZASZ3L+sH///lnnkm78dt+nm7PwEQFnL3Fnr+ebbR4i6kQAShk6qXdsf1fK8olAl8cuiGWeuQSgE59aVTzyWdvZ2lIAekU2R7+JF4DFxcBpbzEhdEDrj2ZJgAT+RyDI77FdfElETISebB3Kv6VGrNSdHTNmjNritT8SHRJBeNhhh6kokUQDN2zYoGoHy9akCDV7BFBEUKb3skUAJeomfCTSKFuSU6dOxZw5c1TUK9u4RKimE4DyaxMmTKgVs/btbvn16dOnp52LbNNmGn+uCKAIMhGsmQRgtnl8+eWXSgC+/PLLKkJq3wLPRwBmsymMrEiijNurhwLQK7IUgNkJDBsGrKwABgA4tBToOisgT9AsCZBA0gmERQDK9uunn36KAQMG4Ntvv1XbjIcffriKOokotNdxTfVZdXU1XnrpJRWJ2r59u3pXomWpQiLde/vss0/GLWARIAsXLlSRrsLCQrV1K1ugssXrZFypkchsEUDZRm3UqBHSjVHONMqT7Weptqwt4FwCMNs8UkWjWwIwm02/Ls1QAAb05QvygxPQlOuanTULKB8I3AGgaRHQa3UohsVBkAAJJI9AkN/jdGcA5ayanC2Ts3cyNhEEffv2VRcG5AygXM74/vvvVTTOuhRy7733Qs7X3X333Vi0aJESj9K3JQBFSMrlkXTvSQRNRKcIJhGhculDIn+WcJIomPz873//O+bOnYtzz5VSTlC2M41Ltq7TRQBlG/VXv/qVspV6BlDOuWUa46pVqzL+TLaP09lyKgCzzUMuaphEAOVSi53ppk2b1Fa6xVgu10iUNp1P//Of/zACmOUz5PiE7i6JG4fwCfKDEwocVkLoGQVAk101AlCEIB8SIAES8JlAkN/jdAJwy5YtShw9/fTT6sKCnJUTUVdeXq5ujsp5PBnzQQcdhB07dqh3ZNtXbp7KNu3YsWPRtWvXOmcARQhmek/+mJw1a5a6XFJSUqLOy8n5Q0sAys9li1lu0Vrbv+Ii+fVM47K7MDWiJZcc5DKFdQtY5nXqqadi586dGceYbZ6ZbDkVgNnmYRoBFHFnZyo3gCsrK2sZy/+/+eabaX3KCGD2DwAFoM8fSE/MFRYCgzbxHKAncNkpCZCAUwJBCkCnY+R7JOA2AW4Bu03UYX/84ACQhNDb5vMcoMM1w9dIgAS8IcDvsTdc2Wu4CVAABuQffnAATJ4MTB5ecw6wzSnA6VUBeYNmSYAEkkyA3+Mkez+5c6cADMj3/OAAWL4c6NwZeGS3E/qF8rhmQCuEZkmABPwiwO+xX6RpJ0wEKAAD8gY/OLvByznAazcBRwE4bRHQtiQgj9AsCZBAUgnwe5xUzyd73hSAAfmfH5zd4OUcYIf5FIABrUOaJQESSF8Si1xIIO4EKAAD8jAF4G7wcg7w5eGApJXqMAroUB6QR2iWBEggqQSC+h5bVTAkyXPqI3VmJelwq1at6v1M0pYsW7ZMpYSR8mnZHr9Siri1dqI2XrfmHUQ/FIBBUM9QhDmgoQRrVs4Bju1MARisF2idBBJNICgBaIdu5Zt7+OGHVVWObE+63IGZ3o+aoIraeKP8G4cCMCDvheGDE9DU65s9ugC4hTeBQ+MPDoQEEkYgDN/jdAJQ6u+OGjWqNmHyzTffrBImX3/99ao0nDxXXHGFqhv8j3/8Q9ULXrFiBXr06KESNx977LF1kkHbhaUltOTd999/H4sXL1ZJiocNG4YmTZqo2r+ptk8//XSVJFrK1EnJuS+++EJVsyguLlYVSNauXasqWEg/hx56qKpyYVUqkcTPrVu3rh2PJKyWOXfr1k0ltZYqIPKkCsB045AqG/LMnz9fzVkSS5999tm48847ISXjJEKa6WcJW9pZp0sBGNBqCMMHJ6Cp1zfbrxg4+y2gUSfg/OWhGRYHQgIkkAwC9b7HjzquNaAHKEumg1QBuH79eiXupPZuasm0I488sk7tXhFZt9xyCyoqKiAl2KSKxwEHHFBHlFlVPawBW0LrqKOOwpQpU/Dvf/8bpaWlSjhKSblMtkVsTZs2TdUalpJlZ555pqpUItvVMo6hQ4diwoQJGDlypBKCUrpO/t2iRQvVt7QXkdipUydld++9964Vf6kCMNs42rZtq8rVXXfddejZs6eac4cOHZRoXb16dcafSdk7PjUEKAADWgkUgDbwJSXA4MU1v8BUMAGtSJolgeQSCKMAfO6555QgW7BggRJYmzdvxtVXXw2peytibuDAgTjxxBNV7V55JBr3wgsv4KmnnlIl2yQyJ1G6jz/+OG1dWUsASjRRatRa/Tdr1gwSYZN6velsSxRR6v/OmDEDUs9WRJ1E7x5//HFVK1iiiVI7V0Si/Fr79u0xe/ZszJw5U4lEsSMC8Morr1QiM/WxRwDbtGmTkYGcfezfvz+2bt0KiYyed955aN68uerO6iPdz5K7yuvPnAIwoNVAAWgDX14O7BxdcxP4zGVAy+KAvEKzJEACSSQQhu9xagRQxJJE0iwRZV0YEf+I6Bs0aFCtAHz99ddVfeBzzz1XiTkRX3vssYcjAWhFBu39n3DCCSqamM62sLrmmmvQsWNHfPrpp5BInETcJFL5z3/+Ez/72c/wzTffqK1Z+yMRP+lPHhGAqRFJ6127AJRfy8RAfn369OlKgG7YsAH77ruvqocswle2gCW6mO5njAD+zysUgAF97cLwwQlo6vXNigBcNxr4OYBjJwFHDgvN0DgQEiCB+BMIw/c4VQDqRAAl0ieRPxGNEsGTSKFsrXoRARw3bhz+8Ic/KDEnwktE2EsvvQS5vCIRNxnDRx99pM4oyjaxnMmzP7kueTiNAMo4GjVqhOrqamVf5rp9+/Y6NrP9LP6rOvcMKQBzM/LkjTB8cDyZmEmnVVXAjacCw3kRxAQf25AACeRHIAzf41QBKFu6sg173HHH1TsDePTRR2PAgAHqZxINlO3V8ePHK1H29ddfq21TudzhRAAWFRUpQffhhx+qdnKhREcPu/wAACAASURBVLZwM9mWbWcZq5z9kzN3IvJk21fO65WUlCgBKMJLtonlEoicAbzhhhvw/fffY+rUqercoNMI4C9+8YuM45Bt5wsvvBD33nuvsi2XUBYtWoSHHnoIq1atyvgz2ULnU0OAAtBwJUiIec6cOSgoKFAL3Xree+89jBgxApWVlejTpw/uuusuHH744fWshOGDYzh195uJAOx5KjB9d9fnVwONCt23wx5JgARIIA2BMHyP090ClgsTcnv2ySefVDdty8vL1S1geWbNmqUuV4joEvF3xx134IknnlB/7khkTNrK2TsRhOkElxVp69WrF+TPreeff15dJBkyZIi6BZzJtvyZ99lnn6lLKAcddJASj/L/YkNu9EpkTsSZiDEZr+QqlO1pYSzv60QAxUamcezcuVNxkW3fpUuXQm4Vjx07Fl27dsWOHTsy/oy/Af5HgALQYDXI4pK/5cjhWTlnYF2tl7+xjRkzRh1I/fGPf4yFCxfiz3/+s/pbmNzMsj9h+OAYTN27JgW7U8HIOcCTK4EDe3tniz2TAAmQgI1AEr/HuYQYF0j8CVAAGvh44sSJKsQt1+wLCwtrBaCc2ZC/icj1d/lbUrYniR+crEDkJnCTxcAAAIeWAl1nGXiGTUiABEhAn0ASv8cUgPrrJG4tKAANPCoHXRs3bqzOPshjRQAl3C5RQDkP8dhjj6lQvISkJeyd+iTxg5MVdVkZUPUgcAeApu2AXmsMPMMmJEACJKBPgN9jfWZsEX0CFIB5+FC2ge0CULZ/33jjDbUtLKJP/ltEolxFlzMV9ocfnBTw8+YBffoA9+0F7LOV6WDyWJdsSgIkoEeA32M9Xnw7HgQoAPPwY6oAlLN+krjSighKvUY5JyiHeOUqvAVbTFbJxQdAHZTlA2DjRqBlS2AImA6GC4IESMBXAvZvs6+GaYwEQkBAqqdYj85fhgpynXXzaG6O6/Tskuu6Hj2pAlDyMG3cuFEl4pRHBKCU8JHIoJwXpADM4Qg5B7hlMdPBeLRe2S0JkEB6AhSAXBlJJkABaOD9VAEo19XlzJ/8I9nRZQtYRKFcCpEzg/ZHR2UbDC2aTSZPBkYOZzqYaHqPoyYBEiABEog4AR1twgig7RKI+P3NN99Ugk9yOkmhajn/17p163pLQgdyxNeT8+EvXw507gyM3Qs4ZCvTwTgnxzdJgARIgARIIG8COtok0QIwH9I6kPOxE7m2RUXAUWuZDiZyjuOASYAESIAEok5AR5tQABp6WweyoYloNquTDqYI6LU6mvPgqEmABEiABEggYgR0tAkFoKFzdSAbmohmM6aDiabfOGoSIAESIIHIE9DRJhSAhu7WgWxoIprNrHQwUhGkB4D2Q4Euk6M5F46aBEiABEiABCJEQEebUAAaOlYHsqGJ6DaTdDBrFu+uCsJt4Og6kiMnARIgARKIEgEdbUIBaOhZHciGJqLbTNLBDB8OzNgHaPINq4JE15McOQmQAAmQQIQI6GgTCkBDx+pANjQR3WZWOpirmwE/28xt4Oh6kiMnARIgARKIEAEdbUIBaOhYHciGJqLdTNLBYG3NNnDLTsCZy6M9H46eBEiABEiABEJOQEebUAAaOlMHsqGJaDeTdDAPPgjMbgk0qOY2cLS9ydGTAAmQAAlEgICONqEANHSoDmRDE9FuZqWDGdUWOGIdcOwk4Mhh0Z4TR08CJEACJEACISago00oAA0dqQPZ0ES0m1npYI4DMBxAm1OA06uiPSeOngRIgARIgARCTEBHm1AAGjpSB7Khieg3k3Qwry0Gpu+eyvnVQKPC6M+LMyABEiABEiCBEBLQ0SYUgIYO1IFsaCL6zax0MFPbAi3XASdXAgf2jv68OAMSIAESIAESCCEBHW1CAWjoQB3Ihiai38xKB9NvX6DnBuDQUqDrrOjPizMgARIgARIggRAS0NEmFICGDtSBbGgiHs3s6WCasipIPJzKWZAACZAACYSRgI42oQA09KAOZEMT8Wg2bBhQUQFM3w/Y+0vgtEVA25J4zI2zIAESIAESIIEQEdDRJhSAho7TgWxoIh7NrG3gQYVAt43cBo6HVzkLEiABEiCBEBLQ0SYUgIYO1IFsaCI+zWQb+Nu1wOTdU+Jt4Pj4ljMhARIgARIIDQEdbUIBaOg2HciGJuLTzNoGnnoo0HIVk0LHx7OcCQmQAAmQQIgI6GgTCkBDx+lANjQRn2bWNvD5RUCfNUwKHR/PciYkQAIkQAIhIqCjTSgADR2nA9nQRLyayTbw2rXAnH2AH74BuA0cL/9yNiRAAiRAAoET0NEmFICG7tKBbGgiXs3KyoAHHwRmHQbs+RFvA8fLu5wNCZAACZBACAjoaBMKQEOH6UA2NBGvZvPmAX36AL/9MfB/n/IcYLy8y9mQAAmQAAmEgICONqEANHSYDmRDE/FqtnEj0LIl0APAAADthwJdrGvB8ZoqZ0MCJEACJEACQRDQ0SYUgIYe0oFsaCJ+zUpKgC8WA7eAF0Hi513OiARIgARIIGACOtqEAtDQWTqQDU3Er9nkycDI4cB0AI0Kay6C8CEBEiABEiABEnCFgI42oQA0RK4D2dBE/JpZ6WDG7gUcspUXQeLnYc6IBEiABEggQAI62oQC0NBROpANTcSzWWEhcPom4FywLFw8PcxZkQAJkAAJBERAR5tQABo6SQeyoYl4NpNzgP9ezLJw8fQuZ0UCJEACJBAgAR1tQgFo6CgdyIYm4tmsvBwYPRq4rz2wz0qmg4mnlzkrEiABEiCBAAjoaBMKQEMH6UA2NBHPZlY+wNJjgDPeAZq2A3qtiedcOSsSIAESIAES8JGAjjahADR0jA5kQxPxbLZmDXDIIYCcBZzVAtiylpdB4ulpzooESIAESMBnAjrahALQ0Dk6kA1NxLdZcTHw1lvAP64A1t/HyyDx9TRnRgIkQAIk4CMBHW1CAWjoGB3Ihibi22zYMKCiArhpINBpZs08JSeg5AbkQwIkQAIkQAIkYERAR5tQABohlnsMo1XLUaNGGfaQ4GZWPsCiIuDBTsB/5vMySIKXA6dOAiRAAiTgDgEdbUIBaMhcB7KhiXg3E/G3di3w4j3AJ9fzMki8vc3ZkQAJkAAJ+EBAR5tQABo6RAeyoYl4N7O2gYcOBU6dx8sg8fY2Z0cCJEACJOADAR1tQgFo6BAdyIYm4t3Mvg38VCmwYjQvg8Tb45wdCZAACZCAxwR0tAkFoKEzdCAbmoh/M+s28PNzgHV9a+bLyyDx9ztnSAIkQAIk4AkBHW1CAWjoAh3Ihibi38yqClJaCly2kZdB4u9xzpAESIAESMBDAjrahALQ0BE6kA1NxL+ZlRRaZvrew8Ab/XkZJP5e5wxJgARIgAQ8IqCjTSgADZ2gA9nQRDKa9e4NzJ8PTJoEHDKZl0GS4XXOkgRIgARIwAMCOtqEAtDQATqQDU0ko5lVG7hdO2BBGS+DJMPrnCUJkAAJkIAHBHS0CQWgoQN0IBuaSE4zKycgL4Mkx+ecKQmQAAmQgOsEdLQJBaAhfh3IhiaS04yXQZLja86UBEiABEjAMwI62oQC0NANOpANTSSnWdrLIEVAr9XJYcCZkgAJkAAJkECeBHS0CQWgIWwdyIYmktXMfhmk/Syg+i2g60zg0LJkceBsSYAESIAESMCQgI42oQD0AbKhiWQ1s18GeaEc+NdAoCmjgMlaBJwtCZAACZBAPgQoAPOh57CtDmSHXfI16zLIokXAprKalDCMAnJdkAAJkAAJkIAjAjrahBFAR0jrv6QD2dBE8prZL4PcVlITBWxzCnB6VfJYcMYkQAIkQAIkoElAR5tQAGrCtV7XgWxoInnN7JdBqquB54qA7zfVXAaR7WA+JEACJEACJEACGQnoaBMKQMOFpAPZ0EQym9kvg/zfPOCLxcDJlcCBvZPJg7MmARIgARIgAYcEdLQJBaBDqKmv6UA2NJHMZukqg3QYBXQoTyYPzpoESIAESIAEHBLQ0SYUgA6hUgAagjJpZl0G+dsYYMOtPAdowpBtSIAESIAEEkeAAtAHl+tA9mE48TJhXQYZch7w87lAo0Lg/Op4zZGzIQESIAESIAGXCehoE0YADeHrQDY0kdxm9ssgz58FrHuG6WCSuxo4cxIgARIgAYcEdLQJBaBDqNwCNgRl2sy6DHJvX6D5HCaFNuXIdiRAAiRAAokhkAgBuGvXLnz33Xdo0qQJCgoKfHeuDmTfBxcHg9ZlkE6dgNEbmRQ6Dj7lHEiABEiABDwloKNNIhMB3LBhAx599FFccskl2L59O6699lo88cQT6NOnDyZNmoR27dp5CpURQF/x1hgrLAQ2bQKWTgA+vBFo2g7otSaAgdAkCZAACZAACYSfQOwE4M6dOyGTevXVV/HII4/g73//O6688koUFRVhxYoVuOmmmzBmzBg0atTIN+/oQPZtUHEzZG0Dz5wJtCxnFDBu/uV8SIAESIAEXCWgo00iEQGsrq7GgAEDsGPHDsycORMTJkzA5s2blfAbPHgwmjZtioceeggtW7Z0FWS2znQg+zaouBmaPBkYPhwoLQWs0nBSEUQqg/AhARIgARIgARKoQ0BHm0RCAH711Vdq61eeiooKDBs2DCeffLISf9avS2SwVatWjpeCnCGcM2eOOj/Yt29f1U4E5v3336+2lD/77DNcfPHFuP3229G6det6/epAdjwovliXwPLlQOfOgOQFXL0amF/EKCDXCAmQAAmQAAlkIKCjTSIhAOWyx/Dhw9UZwNNPPx1LlixR/11cXKwEoGwFi2iTCyFOHhF6Ihivv/56TJkypVZELly4EM888wxGjRqFvffeGw8//DBWrVql/r9BgwbGKtvJmPhOBgLFxcBbbwGLFgEHrwH+NZA3grlYSIAESIAESCANgdgJQJnjiy++qCJ+K1euxFVXXYXx48dj69atGDRokBKHp5xyiuPFMHHiRMi28gEHHIDCwsJaAZjagdi68847lbhM3V7Wgex4YHyxPgErKbRsA8+aBfytGKh+C2B5OK4WEiABEiABEjAOTkUiAmjNTiKBIvqaNWuGhg0bYtu2bfjiiy9w4IEHaqWCkT4aN26soojyWNvIqetILp3MnTs37QUTCkCfftfZk0JXVwPblgMLT60xfuYyoGWxTwOhGRIgARIgARIINwEdbRIpAWjH7kYeQNkGziQAJUI4YsQIXHfddTjqqKPqeVwHcriXSwRGZ90GnjQJGDYMeGMYsLKCNYIj4DoOkQRIgARIwD8COtokMgLQizyAmQTgli1bcOutt6JXr151tpYtsOLKqqoq5dFFcjaNj7cErKTQ1mWQ7RtrtoK3rGWJOG/Js3cSIAESIIEIEYidAPQqD2A6Abh+/XpMnjwZXbp0UUmm7VVGKAAD/F1gXQaRnIBlZcCqWbwQEqA7aJoESIAESCB8BGInAL3KA5gqANetW4ehQ4eitLQUPXr0yHquUAdy+JZIBEckF0AGDvxfShiZAtPCRNCRHDIJkAAJkIBXBHS0SSS2gL3IAyjwUwXgfffdhyFDhtTxS/fu3dV7qTkGdSB75ejE9StbwGvXAowCJs71nDAJkAAJkEBuAjraJBIC0O08gLkR5n5DB3Lu3viGIwJWFFDqPsvtYHmYFsYROr5EAiRAAiQQfwI62iQSAlBc5mYeQDeWgA5kN+yxj90EUqOA66qYFoaLgwRIgARIgAQA6GiTyAhA8axbeQDdWCU6kN2wxz52E0h3FtBKC3NoKdB1FlGRAAmQAAmQQCIJ6GiTSAnAMHlTB3KYxh2LsaRGASUtjFwI+X4T0Gt1Tak4PiRAAiRAAiSQMAI62iQyAlASPy9btgxjx45FZWWlcqmkabnttttUTWC/Hx3Ifo8t9vbSRQFf7A38Zz7zAsbe+ZwgCZAACZBAJgI62iQyAnDJkiWqZNvatWvRvn17NXep1duuXTt1S/fEE0/0dUXoQPZ1YEkxZuUFHDUKkHrB700G3hwOcBs4KSuA8yQBEiABEkghoKNNIiEA7beAp02bhn79+qkpSy3fq666Sv3/pEmT0KRJE98Wgw5k3waVJENSieXU3TWBly0D2smN4M4127+yDcyHBEiABEiABBJGQEebREIAWnkApSKIiL7WrVsrl0rVDhF/DRo0SJurz0u/60D2chyJ7lvqAldUAKecIrX5AGsbuMMooEN5otFw8iRAAiRAAskjoKNNIiEAN23ahMsvvxzvvPMOHnvsMXTs2FF59e2338bFF1+MY445BjNmzECLFi1887YOZN8GlTRDGzcCshVsJYc+s4gpYZK2BjhfEiABEiCBWgI62iQSAlAugIjAGzx4MH7605/inHPOUZNdsGABXnvtNfWzQYMG+boEdCD7OrCkGUu9EGKlhGnZCThzedJocL4kQAIkQAIJJqCjTSIhAMWXW7Zswbhx41BRUYHNmzfXunfEiBGQf5o2beqry3Ug+zqwJBqzp4Xp17umOsiWtQC3gpO4GjhnEiABEkgsAR1tEhkBKN6USOC6devwwQcfKOcefvjhaNu2LQoKCnx3tg5k3weXNINWFNA6C8jqIElbAZwvCZAACZBAnCuBhMm7FIBh8gaAwkJg0yZg9WpAIoLcCg6ZgzgcEiABEiABrwnoaJOwRwBbde/e/ctnn302K7Pu3bvzFrDXqyrs/ffuDcyfD8ycCZSVAVIdhFvBYfcax0cCJEACJOAiAQpAF2Fm6koHsg/DoYnJk4Hhw4HSUkC2hOXhVjDXBQmQAAmQQIII6GiTsEcA5dzfrjD6TgdyGMcfuzEtXw507lyz/SvbwNbDreDYuZoTIgESIAESSE9AR5tQABquIh3IhibYTJeAtQ1slYeT9twK1qXI90mABEiABCJKQEebUAAaOlkHsqEJNtMlkFoeTpJEy8OtYF2SfJ8ESIAESCBqBFY9iOX/mIz563pjlARCcjwUgLkIZfg5BaAhOK+bWeXhOnUCZFvYemq3gouB0xYBjQq9Hgn7JwESIAESIAHvCax6EFhRDmxZo2yN/qA8PgJQagA/99xzOPDAA3HEEUegUaNG3gPNYYECMHAXpB+AvTxc6lbwwhKg+i2gJUVgSL3HYZEACZAACeQiIILviypg1e4Lj9b7Tdth/qrOWP51cXwE4FdffYVLLrkE27ZtU+leDjjggFx4PP85BaDniM0NZNoKlvOAlghklRBzvmxJAiRAAiTgP4GUSF/tAA4tBdqUAIeWQUebRGILeMeOHZg0aRKmT5+OadOmoVu3bthjjz38h2+zqAM50IEm1XimrWD7pZAzl9VEA/mQAAmQAAmQQFgJyJ9bL/WpOc8uT9N2QIdyJfhSHx1tEgkBaEUAMyWEZiLosK7aAMeVaStYhmSdB2w/FOgyOcBB0jQJkAAJkAAJZCFgj/plEX5WDxSAPqwmHcg+DIcm0hHItBVcvRz4W2egaREgUUBeCOH6IQESIAESCAOBTOf7JGAhUb8cf17paJNIRADD4JN8wqxhHH9ixmRtBZ9yCiCC0Hr+VQbIbzReCEnMUuBESYAESCC0BByc73My9lgLwB9++AGbNm1SHFq0aBHYWUAdyE6cxnc8ImDfCrbqBIsp+4UQOUDbNeU2lUfDYbckQAIkQAIkUEsgVfg52ObNRk9Hm0QmAigXQZ588knccccdWLFiBeTc35QpU/CnP/0JN954I9q2bevritKB7OvAaKw+AakNPHBg/TJxrBLC1UICJEACJBAEAY2LHTrD09EmkRCAUg54xowZGDx4MLp27YrPP/8cRx55pBKA1113HY4//niV86ZBgwY6nPJ6VwdyXobY2B0CUiN47VrAHgWUnlklxB2+7IUESIAESCA7gXTn+/KM+KUa1NEmkRCAsuV7+eWX45NPPsHvf/973HrrrWrOlgBs2LAhHnroIbRs2dK35acD2bdB0VBmApmigNKCVUK4ckiABEiABLwikOl838mVNfn7XLyIqKNNIiEArTQwUhFERN/w4cOVmyQ3oEQAJfInCaJbtWrllfvq9asD2bdB0VB2AlIb+K23AHuFEGlhPw/ISyFcRSRAAiRAAm4QcPl8n5Mh6WiTSAjA7du3q6jfvffeiyuuuAIvvfSS4tCjRw/cc889uPLKKzFmzBhfS8TpQHbiNL7jA4FMaWEoAn2ATxMkQAIkEHMCEkxYWVFTl9f+uLzNm42ijjaJhACUya5btw7XXnstnnjiiTpzP+OMMzB16lQcfvjhvq4sHci+DozGshPIlBaGIpArhwRIgARIwJRAum1eW4k202512+lok0gIQLkEIv9ICpi3334b//rXv1RdYLn8ceyxx6JJkya6jPJ+Xwdy3sbYgXsEMqWFsSwwPYx7rNkTCZAACcSdQKrwc5iw2SssOtokEgJQzgAOGjQIBx98MM4991z89Kc/RdOmTb3i56hfHciOOuRL/hHIdiHEigT+rRjYshboMKom+zofEiABEiABEshUqcPHbd5sTtDRJpEQgNXV1ersn7X926xZM5x22mnqDKD8c9BBB/meEFoHMn/HhJBApgsh1lCZHiaETuOQSIAESCAgAi5V6vB69DraJBIC0AImQvC1117D008/jWeffRYrV65UP+rVqxdmzpzJNDBer6w49Z/tQog1Tys9TJtTgNNtZeTixIFzIQESIAESyEzAo4TNXiGPrQCUc4AbNmzAG2+8gYULF6rk0PL/UhWEaWC8Wk4x7te6ENKpE7B8ef2J2iuFdJ0JHFoWYxicGgmQAAmQgCLgQ8Jmr0jHTgB+8803uOuuu9QWsBX1a9euHUpKStSZwOOOOw7777+/r9vAOpC9cjT7zZOA/UJIam5Aq+tVs4B/DQSaFgFnLnM1YWeeo2dzEiABEiABNwn4mLDZzWHb+9LRJpHYArYSQcu2b5s2bVTZtwsuuAD77bcfCgoKvOKYtV8dyIEMkEadEXCyFfx8CfDFYoBJop0x5VskQAIkECUCASRs9gqPjjaJhACUlC9y7u+pp55CVVUV1kpNVwDt27dX27+//OUvcdJJJ6Fx48ZeMa3Xrw5k3wZFQ2YErK1guRiyaBFQWFi3H1YKMePKViRAAiQQRgIhSNjsFRYdbRIJAWgHJbkA//vf/+K5555DRUUFli1bxjOAXq2kpPQrW8ElJTVl4igCk+J1zpMESCCJBEKSsNkr9LEUgN999x1WrFihbv9KNHDp0qWK37777osBAwZg7Nix2Geffbxiygigb2QDMmQXgaWlgOQKTH0YCQzIOTRLAiRAAoYEMuXtCzhhs+FscjaLnQC0nwGU2Xfu3Bk9e/bEOeecg+LiYl9rAFv0dSDn9BhfCAcBJ5dCKALD4SuOggRIgASyEYhI3j63naijTSKxBSz5/2RSUvqtW7duaNu2bWCXPygA3V6uIevPyaUQuwiU28FSKURqPvIhARIgARIIhkCMz/XpAI2dANSZvF/v6kD2a0y04xKBXJdCxIx8bFaUAysraoy2LQF+Xsk0MS65gN2QAAmQgGMCMT/X55gDoIJl8ki2lFxPJCKAMglJAi0XPuSsX2VlpZpXnz59cNttt6ltYL8fHch+j4328iTg5FKIZULyBIoQlLrBTBOTJ3g2JwESIAEHBBJ2rs8BkdpXdLRJZATgkiVLcMkll6gUMJL+RR5JCi0JoaUKyIknnqjDKO93dSDnbYwd+E/ALgIzJYm2RmXfEpaDxV0m+z9eWiQBEiCBuBNI6Lk+HbfqaJNICEC5ATx8+HA8+uijmDZtGvr166d4yP9fddVV6v8nTZqEJk2a6HDK610dyHkZYuPgCNgvhSxbVpMiJtPDsnHB+YmWSYAE4k0gRomavXaUjjaJhAC0bgHv3LlTib7WrVsrhuvXr1fir0GDBqwF7PWqSmr/1nnAoUOByTkie1bZuEaFwLGTeTEkqWuG8yYBEsifQITr8eY/efMeYicAN23ahMsvvxzvvPMOHnvsMXTs2FHRefvtt3HxxRfjmGOOwYwZM9CiRQtzapotdSBrds3Xw0Rg+XLJOwQUFQESBUytEpI6VjkPuKLmEC4vhoTJkRwLCZBAqAlkOtcng5YsC21KgEPLQj2FMAxOR5tEIgIoF0BE4A0ePBg//elPVf4/eRYsWIDXXntN/WzQoEG+steB7OvAaMx9AmVlwIMPZq4SkmqRF0Pc9wF7JAESiCcBnutz1a862iQSAlDobNmyBePGjVPl3zZv3lwLbMSIEZB/mjZt6irEXJ3pQM7VF38ecgI6t4KtqTBhdMidyuGRAAkEQoD5+jzFrqNNIiMAhZhEAtetW4cPPvhAATz88MMDSwqtA9lTb7NzfwhQBPrDmVZIgATiS4D5+jz3rY42iZQA9JychgEdyBrd8tUwE3BSLzh1/KwaEmaPcmwkQAJeEmC+Pi/ppu1bR5tERgBu27YNf/nLX9QW8NKlS9XEf/7zn2PYsGH45S9/iYYNG/oKWgeyrwOjMW8JOKkXnE4EsmqIt35h7yRAAuEhwHN9gflCR5tEQgDK1u+UKVOU2JOns9zKhFzKXIZmzZrhj3/8I/r27etrfWAdyIGtBBr2hoCTesHpLPNyiDf+YK8kQALBEuC5vmD526zraJNICMDq6moMGDAAb775JmbPno3TTjtNTXfhwoW49NJLceyxx+Khhx5Cy5YtfXOCDmTfBkVD/hFwUi843Wh4OcQ/H9ESCZCAdwSYtsU7tnn0rKNNIiEArTyAcvtXyr61atVK4bESREsUkHkA81gxbKpPwORSiGWF5wL1ebMFCZBAOAhk2t49ubImV58kwucTGIHYCUDZAp4zZ45K9yJCz4oAPvPMM7j66qtVehhJCO3nowPZz3HRlo8E8hWBPBfoo7NoigRIwIhApkhf03ZAh3ImZzaC6l0jHW0SiQigFel79tlnFTU5A/jtt99i5cqV9Sh2797dl7JwOpC9czV7DpxAPiJQBs9zgYG7kAMgARJIIcDt3cguCR1tEkkBX74xZwAAIABJREFUmM0zFICRXbfRHbhdBDqpGZw6U24JR9f3HDkJxIkA8/RF3puxE4B+ekQumtx000149dVXUVZWhvLycuy77771hqAD2c/x01ZABOzpYWbOBKR8nM4jItC+Jdy0aPf2SqlOL3yXBEiABJwT4Pauc1YReVNHm0QiAugX96+//hq33norrr/+ehx88MGQM4arV6/GNddcQwHolxOibGfWLGDgQKCoSHIUAYUGh6HtW8LCgkIwyiuCYyeBcBHIlK7FGuWhpTUXOQ7V/AtsuGaZ6NFQABq6X84USsRv6tSp6qbxkiVLVHqZSZMmoUmTJnV61YFsOBw2iyKBkhJg8WKguBhYtMhMBMq8U4Vg2xLg55W8YRfFNcExk0CQBHieL0j6vtvW0SaMANrcwwig72s1fgbzvRSSSoSXROK3RjgjEvCSQDbBJ3aZrsVL+oH3TQGYhwtefvllDBkyBO+8845KLSOl59q0aVOvRx3IeQyHTaNIwG0RyOTRUVwFHDMJ+EuA5df85R1SazraJJIRwC1btqjzeatWrcKhhx6Ks846C02bNs3bHSL6/vSnP2Hs2LGqxNyKFStU3sE77rhD9W+BFUNVUg4Mssu3KG+77CCGBOwiUM4ElpcDpXlc6OBN4RguEk6JBPIkkC7ax/x8eUKNdvNYC8Bt27Zh5MiRmDlzJo455hgVqRs4cCBuv/12NG7cOC/PzZ07F//+97/VRRB5JP+gXACRc4Ht27enAMyLbgIbiwgU4VdRUTN5OR9YWWl+LpA3hRO4iDhlErAR4Hk+LoccBOIkABt/+eWXW63Sb5Yo+81vfqOidG3btsW6detwyy23qGog9vdMVomISak1LP1LXWGJAMqFkAkTJqB58+Z1utSBbDIWtokRAbkdLEJw7dr8L4cIFt4UjtHi4FRIIAuBXOf5eGuXyyeFgI42CfsWcKsePXp82alTJwwdOhQ/+tGPIBFAK0+fiDK5uHH88cdj/PjxeUcApeScbOlKxG/58uXo0aOHiiwefvjh9RaZDmSuUBKA2+cCKQS5qEggngQY5YunX32alY42CbsAlDx8u+6++27I9uxVV12FK664QmGUSJ1c2DjppJNw6aWXonXr1j7hrTGjA9nXgdFYeAl4IQLTCUGmjAnvGuDISCCVAAUf14SLBHS0SegF4K6aRyVkloktXrxYRQMHDRpUb1vWRYY5u9KBnLMzvpAcAvmWjctGKnVrWN6VhK4qsWseF1CS4x3OlAS8J8BtXe8ZJ9iCjjaJhAC0fClCcNmyZer8n1zWuPnmm3HhhRe6cgNYd73oQNbtm+/HnEC+ZeOy4ZGLIl9UAS/2qfsWK4rEfFFxeqEmwChfqN0Tp8HpaJPQC8Bly5btkjQsEvk75ZRTMGLECHTs2BH//Oc/cdddd2Ht2rXq184//3w0bNjQNz/qQPZtUDQUHQJW2TgpFzd5cn4pYnSighSC0VkjHGl0CVDwRdd3ER+5jjYJuwBsetlll30jOfnkAsjnn3+OzZs3Y8qUKSrqt2PHDnVp49FHH8XEiRPzvgWs43cdyDr98t0EEZCbwaNH10w43xQxubDx5nAuQvw5CegTyFVb1+qRt3X12bKFEQEdbRJ2AdiqrKzsS4nwHXbYYfjoo49UUuZUsffDDz+goKBA/ePXowPZrzHRTgQJuJ0iJhcC1hjORYg/J4HsBHKd4ZPWFHxcRQER0NEmYReADcaPH79D0r5Yj6R7uf7669GgQYOA8NaY1YEc6EBpPPwE3K4a4mTGvDDihBLfIQEgl+BjbV2ukhAR0NEmYReA2Llz564PPvhAbf/KNrDk5Ntjjz0Cx60DOfDBcgDhJ+B21RAnM+aFESeU+E6SCOQSe4zuJWk1RHKuOtok9AJQ5YAJ4aMDOYTD55DCSsDvLWE7h3RRQfUHHlPJhHW5cFx5EqDgyxMgm4eJwINvPYjJ8yajN3pj1KhROYdGAZgTUfoXKAANwbFZbgJeJYzObbnmDRGCkkpG/nC0P0ww7ZQg3wsbAV7WCJtHOB4XCYjwK68qx5qNa1Sv5SinAHSRb72uKAC9pMu+PSkdZ4qV5wVNybFdkAQY3QuSPm17SEAEX9WaKsxaPquOlXYt2qHzps4oRjEFoIf8eQnES7jsu4ZA0JFAux8ynRe03uE2MVdtUAScCD0ZGy9rBOUh2nWJQGqkz+q2tFMpSopKUFZcpqVNuAVs6BhGAA3BsZkegSBuCDsZYaZtYqtth3Kg/VCgUaGT3vgOCTgj4FTsSW9MxeKMKd8KPYGNWzeiz+N9VNRPHon0lZeUK8GX+uhoEwpAQ9frQDY0wWYkUEMgiBvCuuyzCUJGB3Vp8n0KPa4BElAE7FG/bMLPwqWjTSgADReZDmRDE2xGAnUJBHlDWMcX3C7WocV3Kfa4BkigHoHU7d6hJwxVUb/CvbLvquhoEwpAw4WnA9nQBJuRQH0CYd0SzuYrbhcneyU7vYFrp8Tt22SvmQTOPtvFjkzbvekw6WgTCkDDhaYD2dAEm5FAegJR2BLORxBKW24bR2v160TxUmdGsRctX3O0rhJwcrFDx6CONqEA1CFre1cHsqEJNiOB7ASisiWcbRa5totT2/JySXC/K/IRebyBG5zfaDmUBHQuduhMQEebUADqkKUANKTFZp4RiOKWsBMYubaN0/XBqKETsunfyUfcqYhtKdCmpCZyy4cESCArAd2LHTo4KQB1aBm+qwPZ0ASbkYAzAlHfEnY2S0A3WkiRWMNsZQWwotwp5czvUeTlz5A9JJqA6cUOHWg62oQRQB2yjAAa0mIzXwjYt4SLioDycqC01BfToTBiEjXUGbifEcZ8I3I682IET5cW3ycBRwTcutjhyNjulygAdWgZvqsD2dAEm5GAPoGkRAP1ydS08Fokmo7Ly3Y8f+clXfZNAvUIuH2xQwexjjZhBFCHrO1dHciGJtiMBMwJxOGCiPnsvWnpp3jkdqs3PmSvJOAhAa8udugMWUebUADqkKUANKTFZoEQiOsFkUBg0igJkAAJZCbg5cUOHe4UgDq0DN/VgWxogs1IIH8CqVvCSTwbmD9F9kACJEACdQhkOt/ntGKHVzh1tAkjgIZe0IFsaILNSMA9AvYtYemVQtA9tuyJBEggMQSCPN/nBLKONqEAdEI0zTs6kA1NsBkJuE8gVQiWlACVlUBh9vqS7g+EPZIACZBAdAikCr92Ldqp2rxlxeHKfamjTSgADdefDmRDE2xGAt4RSHrKGO/IsmcSIIGYEEi3zRtW4Wch19EmFICGC1UHsqEJNiMBbwnwfKC3fNk7CZBAJAmk2+Yt7VSKkqKS0EX8UgHraBMKQMPlqQPZ0ASbkYA/BLgt7A9nWiEBEgg1gahs82aDqKNNKAANl6MOZEMTbEYC/hJg7kB/edMaCZBAKAjEQfhZIHW0CQWg4fLTgWxogs1IwH8CzB3oP3NaJAES8JWAJGyuWFqB8qq6NbLDfr7PCSQdbUIB6IRomnd0IBuaYDMSCIYAzwYGw51WSYAEPCcQ5fN9TuDoaBMKQCdEKQANKbFZpAnwbGCk3cfBkwAJ/I9AqvALOmGzV76hAPSKrK1fHcg+DIcmSMA7AkwZ4x1b9kwCJOAJgUyVOuKwzZsNmI42YQTQcOnpQDY0wWYkEB4C3BYOjy84EhIggYwEwl6pw2vX6WgTCkBDb+hANjTBZiQQPgKp28LWCMvKAKkqUloavjFzRCRAArEnIBc7+jzeB1VrqtRc4x7py+RQHW1CAWj420IHsqEJNiOB8BIQIVhVBTz4YN0xssZweH3GkZFAzAhEsVKH1y7Q0SYUgIbe0IFsaILNSCA6BHhhJDq+4khJIOIEMm3zVl5Uqap1FO6V3NrmOtqEAtDwN4IOZEMTbEYC0SPACyPR8xlHTAIRIRCnhM1eIdfRJhSAhl7QgWxogs1IIJoEeGEkmn7jqEkgZATinLDZK9Q62oQC0NALOpANTbAZCUSbQOq2MM8HRtufHD0J+Egg7gmbvUKpo00oAA29oAPZ0ASbkUA8CFAIxsOPnAUJ+EAgKQmbvUKpo00oAA29oAPZ0ASbkUC8CGRKIVNeDgwdChQm9+B2vBzN2ZCAcwJJTdjsnJDemzrahAJQj23t2zqQDU2wGQnEk0C6FDLcHo6nrzkrEshAIOkJm71aGDrahALQ0As6kA1NsBkJxJ8AL4zE38ecIQnsJsC8fd4vBR1tQgFo6A8dyIYm2IwEkkOA5wST42vONHEEeKHDP5fraBMKQEO/6EA2NMFmJJA8Aiw1lzyfc8axJcC8ff67VkebUAAa+kcHsqEJNiOB5BLIVGpO6g1XVvLCSHJXBmceYgK80BG8c3S0CQWgob90IBuaYDMSIAGLQLrIYFkZIIKwtJScSIAEAiQgCZv7PN4HVWuq6oyitFOpKs1WVlwW4OiSZVpHm1AAGq4NHciGJtiMBEjATkAujFRVAX361OXCG8RcJyTgOwFe6PAduSODOtqEAtAR0vov6UA2NMFmJEAC2Qjw4gjXBwn4TiBT+pbKiypVtK9wL+bz9N0pNoM62oQC0NBTOpANTbAZCZCAEwJMMO2EEt8hASMCPNdnhC2wRjrahALQ0E06kA1NsBkJkIAOgUwXR6QPnhfUIcl3SQA81xfNRaCjTSgADX2sA9nQBJuRAAmYEuB5QVNybEcCsG/ztmvRDuUl5bzIEZF1oaNNKAANnaoD2dAEm5EACbhFgPkF3SLJfmJIINM279AThirxx3N90XG6jjahADT0qw5kQxNsRgIk4DYB5hd0myj7izAB1uONsPMyDF1Hm1AAGvpfB7KhCTYjARLwmgDzC3pNmP2HiICc66tYWoHyqvI6o+I2b4iclOdQdLQJBaAhbB3IhibYjARIwA8Cmc4LWrZ5gcQPL9CGxwRYj9djwCHpXkebUAAaOk0HsqEJNiMBEgiCQLbbxDKe8nJg6FCWowvCN7TpmADP9TlGFasXdbQJBaCh63UgG5pgMxIggTAQSCcIWX0kDJ7hGGwEMgk+6xWWZUvGctHRJhSAGdbEp59+ivLycowbNw6tWrWq95YO5GQsO86SBBJAQLaLJQJYUVF3stwmToDzwzlF5usLp1+CGpWONqEATOOlHTt2KOH38ssv45FHHqEADGol0y4JhJVArm1iCsKwei4W42Id3li40ZNJUADmiXXJkiV44oknsGnTJkycOJECME+ebE4CsSfAKiSxd3EYJsg6vGHwQrjHQAGYh3+qq6shAC+77DJMmzYNt99+OwVgHjzZlAQSSYCCMJFud3vSrMPrNtH490cBaOjjXbt24YEHHsB+++2Hk046CSNHjqQANGTJZiRAArsJcLuYS0GTAM/1aQLj67UEKAANF8O7776Lhx9+GLfccgu+/fbbegLQAivdV1VVKSuLFi0ytMZmJEACiSSQSxAKFJ4hTNzS4Lm+xLnckwlTABpilQsf/fv3r9O6U6dOePzxx9G+fXu1NWw9FICGkNmMBEigLgEKwkSuiFxpWyovqkRJUQnr8CZydZhPmgLQnF1ty6+++opbwC5wZBckQAIGBHKJQiajNoAajiasvxsOP8R1FBSALniWAtAFiOyCBEjAHQK5BKFY4baxO6w96IXbux5AZZdpCVAA+rAwdCD7MByaIAESSAqBXLWLLQ4UhIGvCNbfDdwFiRuAjjZhImjD5aED2dAEm5EACZCAcwKMEjpn5dGbTNviEVh265iAjjahAHSMte6LOpANTbAZCZAACZgToCA0Z+ewpaRrqVhagfKq8rQtWH/XIUi+5hoBHW1CAWiIXQeyoQk2IwESIAF3CVAUusaT27uuoWRHLhLQ0SYUgIbgdSAbmmAzEiABEvCWgBNBaI0g4WcKM23vDj1hKMpLypmuxduVyt4dEtDRJhSADqGmvqYD2dAEm5EACZCA/wScisKYp6LJlaeP27v+L01azE1AR5tQAObmmfYNHciGJtiMBEiABMJDwIkwjHiUMJvoo+ALz1LkSDIT0NEmFICGK0kHsqEJNiMBEiCBcBJwmorGPvoQi0Oe5wvnMuOo9AnoaBMKQH2+qoUOZEMTbEYCJEAC0SLgJEqYOqMAhCHTtURrWXG0zgnoaBMKQOdc67ypA9nQBJuRAAmQQHwI6IhDl0Uh07XEZxlxJtkJ6GgTCkDD1aQD2dAEm5EACZBA/Al4JAx5ni/+S4czrE9AR5tQABquIB3IhibYjARIgASSSUBHFFqEdkcNHyyGSsy8ZuOaOuwqL6pESVEJ07Ukc0UlZtY62oQC0HBZ6EA2NMFmJEACJEACdgJphKEIvqoiYFZxXVTtNooQBMqW7/71mKet4UIhASGgo00oAA3XjA5kQxNsRgIkQAIkkIZA1u3d5UDJGpvwy0bQ5bOGdBYJBE1AR5tQABp6SweyoQk2IwESIAESAJD3eb6Ypa3hoiCBTAR0tAkFoOE60oFsaILNSIAESCCRBHyrwmFy1tDyCKOHiVybYZ+0jjahADT0pg5kQxNsRgIkQAKJIZB3lM9tUvmIQ4pEt73B/hwS0NEmFIAOoaa+pgPZ0ASbkQAJkEBsCYRO8OmSzlcgMoKoS5zvOyCgo00oAB0ATfeKDmRDE2xGAiRAArEjkK7smkwylrV2KRJjt37DPiEdbUIBaOhNHciGJtiMBEiABCJPIFMVjnYt2qG8pBxlxWWRn6PRBPIVh3ajTHFj5II4NtLRJhSAhitAB7KhCTYjARIggUgSiPz2bliouykSueUcFq96Og4dbUIBaOgKHciGJtiMBEiABCJBINetXVbh8NCNJiluMg2HItFDR/nTtY42oQA09IkOZEMTbEYCJEACoSSQaVvXGmwsz/OF0hMag3IzmihmKRY14Pv3qo42oQA09IsOZEMTbEYCJEACoSHAbd3QuMK7gVAkesfWp551tAkFoKFTdCAbmmAzEiABEgiMALd1A0MfDcNui0Vr1ows5uV/HW1CAWiIWgeyoQk2IwESIAFfCOQSezIIbuv64op4GfFKJFIsZlwnOtqEAtDwt5sOZEMTbEYCJEACnhCg4PMEKzt1gwBFY14UdbQJBaAhah3IhibYjARIgARcIZBL8DG65wpmduI3Aa/FojWfCOVZ1NEmFICGC1YHsqEJNiMBEiABYwK8tGGMjg3jTMAP0RjgOUYdbUIBaLjQdSAbmmAzEiABEnBMgILPMSq+SALOCbiZZ9GJ1TzFo442oQB04pA07+hANjTBZiRAAiSQkQC3dbk4SCCkBPyIMqabelkZ5m3ciLeKizFq1KiccCgAcyJK/wIFoCE4NiMBEtAmkEvsSYc8x6eNlQ1IIHwEXBCPo8vLKQC99CwFoJd02TcJJJsABV+y/c/Zk4ARgVmz8FZFBeb17k0BaATQYSMKQIeg+BoJkEBOAiytlhMRXyABEnBAQEebcAvYAdB0r+hANjTBZiRAAjEkwOheDJ3KKZFASAjoaBMKQEOn6UA2NMFmJEACMSDgRPDJNCsvqkRJUQkK9yqMwaw5BRIggSAI6GgTCkBDD+lANjTBZiRAAhElwJQsEXUch00CESego00oAA2drQPZ0ASbkQAJhJyAk+geb+eG3IkcHgnEiICONqEANHS8DmRDE2xGAiQQIgJOxJ41XIq+EDmOQyGBBBHQ0SYUgIYLQweyoQk2IwESCJCAE8FHoRegg2iaBEigHgEdbUIBaLiAdCAbmmAzEiABHwjkSsHCqJ4PTqAJEkgogQcfBKqqAMn/7NZTXj6aeQDdgpmuHwpAL+mybxLwlgCje97yZe8kEFcCXgg2t1lRALpNNKU/CkCPAbN7EnCBgBOhJ2aYgsUF2OyCBEJEIApCTXCVlgIlJUBZmTvwdLQJt4ANmetANjTBZiRAAhoEnIo99dHtVKpy7pUVu/TV1RgnXyUBEqhPIKmCze21oKNNKAAN6etANjTBZiRAAmkIUOhxWZBAcAQo1IJj78SyjjahAHRCNM07OpANTbAZCSSeAMVe4pcAARgSiIpQs6bn9laoIbbIN9PRJhSAhu7WgWxogs1IIDEEKPQS42pONAOBqAg2CrVwL2EdbUIBaOhLHciGJtiMBGJJgGIvlm5NzKQo1BLj6khOVEebUAAaulgHsqEJNiOBSBOg0Iu0+2IzeAq22LiSE3FAQEebUAA6AJruFR3IhibYjAQiQ4BiLzKuCu1AKdRC6xoOLEIEdLQJBaChY3UgG5pgMxIIDQGn1TLsA2aqldC4z9WBREWoWZPmmTVX3c/OQk5AR5tQABo6UweyoQk2I4FACOhE82r/kGVevUB8lcvoxo1ARQVQXp7rzeB/TqEWvA84gugT0NEmFICG/taBbGiCzUjAMwImIo/VMjxzByjUvGPLnkkgSQR0tAkFoOHK0IFsaILNSMCYgInAYzTPOe4obYNWVtaUmiosdD4/vkkCJBBNAjrahALQ0Mc6kA1NsBkJOCJgIvaScj6PQs3REuJLJEACMSGgo00oAA2drgPZ0ASbkQBMxJ1gi5rAi5JQU3xdLuDOpU4CJEACbhDQ0SYUgIbEdSAbmmCzBBAwFXh2NEGIvagINgq1BPwm4hRJgARqCehoEwpAw4WjA9nQBJvFhEA+Ii9fcUehFpNFxGmQAAmQgAMCOtqEAtAB0HSv6EA2NMFmESCQj7hLt1VLwRYBp3OIJEACJBBSAjrahALQ0Ik6kA1NsFnABPIVd7XDX14KrCkBlpf5PiNugfqOnAZJgARIIDACOtqEAtDQTTqQDU2wmQsE6kXUih8EiqqA4lku9A7AZXFHweaOW9gLCZAACSSRgI42oQC0rZBdu3bhySefxK233orPPvsMPXr0wIgRI1BcXFxvHelATuIiNJ2z0Rao26LOGnwWcUehZuphtiMBEiABEvCKgI42oQC0eeHzzz/HqFGj8Otf/xqHHXYY5syZg3fffRe/+93v0KBBgzr+0oHslaOD7NdIqGUbsFciLsVmvpcqgmRO2yRAAiRAAiSQjYCONqEAtJH817/+hQULFtQKPokC3nnnnRg7dixatGgRaQHoumBLtwJ9EnGppinq+EEkARIgARIgAYAC0HAVvPjii1i8eLHaApbnq6++wvXXX68EYbt27XwRgL4INWsmAQm2dO6hiDNctGxGAiRAAiRAArsJUAAaLoVHHnkEq1atqiMAr7nmGpSXl6N9+/YZBWDB6AJDi/FqRhEXL39yNiRAAiRAAtEiQAFo6K9cEUALrHRfVVWlrJSUlKAc5YYWg21WjGIUoQjybz4kQAIkQAIkQALxICD3GXI9PANoI/TGG29g/vz56iKIXPqQM4AS/bvrrrvQsmXL2r31VAGYCzJ/Hi4CdvEerpFxNNkI0G/RXB/0G/0WTQLRHLX1+23RokU5J0ABaEMkt4B/85vfYOTIkfjJT36CyspKvPLKK7jjjjvQqFGjnDD5QjQI6ITIozGjZIySfoumn+k3+i2aBKI5ap3fbxSANh9LHsDZs2erCODatWtVHsDJkyfXO/8XzWXBUVsEdH6DkFp4CNBv4fGFzkjoNx1a4XmXfguPL3RGouM3CkAdsnw3FgR0foPEYsIxmQT9Fk1H0m/0WzQJRHPUOr/fKACj6WOOOg8COr9B8jDDpi4ToN9cBupTd/SbT6BdNkO/uQzUp+50/EYB6JNTaIYESIAESIAESIAEwkKAAtDAEzo1gw26ZxOPCYj/pMxfQUEB+vbt67E1dp8vgR07duD+++/HpEmT1M38iy++GLfffjtat26db9ds7yEB+X0mWRVuu+02fPrpp6rE5rBhw9CkSRMPrbJrNwmI3yQTxrhx49CqVSs3u2ZfHhCQOwylUqh+9yNFLKzCFunMUQAaOEGnZrBB92ziIQERE5LwWyq8TJkyBZdccomH1ti1GwQWLlyIZ555Rl3O2nvvvfHwww+rhO1WuiY3bLAP9wm88847SjjIP/vttx/Gjx+PY445Bueee677xtij6wTkWym+e/nll9U3kwLQdcSudih/4RozZgzOOOMMdO3a1VHfFICOMNV9SadmsEH3bOIhgYkTJ6K6uhoHHHAACgsLKQA9ZO1V1ytXrlQ1uiUiKPk5+USDQGqi/WiMOrmjXLJkCZ544gls2rQJ8t2kAAz3Wvj2229V2dorr7yyXunaTCOnADTwaa6KIQZdsolPBLZu3YrGjRvj0UcfVRYZAfQJvItmXn31VcydO1f9bZf5OV0E62FXW7ZsUVvBJ598Mnr16uWhJXbtBgH5S7JcJrjsssswbdo0deSCAtANst71IcdjZGdr+/btEPHes2dP5cODDjooo1EKQAN/6NQMNuieTXwgID6kAPQBtMsm5A+mESNG4LrrrsNRRx3lcu/szgsCS5cuxRVXXKH+IJo6darj6IQXY2GfuQnIVuIDDzygtu1POukkVRiBAjA3t6DfePvtt5WfKioqsP/++6tjMuJH8V+mc7cUgAZeYwTQAFrImlAAhswhDoYjUSQ50CwRpFNOOcVBC74SJgJvvvmmiibdc889aN68eZiGxrHYCLz77rvqnO0tt9wC2VakAIzm8vjqq69w7bXXqm1hqWyW7qEANPBtrprBBl2yic8EKAB9Bp6nufXr16uqPF26dEGfPn3UDW4+0SLg5A+kaM0onqOVb2P//v3rTK5Tp054/PHHWRUrQi6X32833XSTOiojZ94pAF1yHmsGuwQywG4oAAOEr2l63bp1GDp0qEpvIOUZKf40AQb0upzVfPDBB9XtX7m9LX9xnjVrFu666y40bdo0oFHRrA4BERGMAOoQC+5d+f322GOPqW1g2fJdsWIFnn76aZV+qWHDhhSAbrmGNYPdIhlcPxSAwbHXtXzfffdhyJAhdZp1796dqSl0Qfr8vqQRefLJJ3HHHXdgzZo1Kn+jbEfJ+SQ+0SBAARgNP8ko7b/fJH+jfDNvuOEG7LvvvhknwS3g6PiXIyUBEiABEiABEiABVwhQALpXAXxaAAAJQUlEQVSCkZ2QAAmQAAmQAAmQQHQIUABGx1ccKQmQAAmQAAmQAAm4QoAC0BWM7IQESIAESIAESIAEokOAAjA6vuJISYAESIAESIAESMAVAhSArmBkJyQQbQJS31pyRr300ksq0bKk7pBqG/KwEHx938rtSKuMoNd8du7cqfwhiZRnzJiBFi1aeLrY3nnnHZVyR2x269bNU1vsnARIIDgCFIDBsadlEggFAREYUmHjr3/9q6qR/H//93+hGBcHUUNABNkFF1ygUjoMGjTIcyxSceWaa65RdqR0G3P2eY6cBkggEAIUgIFgp1ESCAeB7777DsOHD4fk2rMeydV21VVX1Ylwyc8k4iViUcSI1Jj84IMPVJLRYcOG1daa/OSTTzBq1CiVgHTw4MGqlqgkb5bSUlbE7L///a8qUv7nP/8ZP/7xj1Vt3/PPP18lK7Uia1KC6rjjjlOJTSdMmFDbVsYheThfeeUV3HbbbVi4cKGqLSuVC6QQuuS8svdx3nnn4f7778fXX3+Nm2++WRW3b9y4cb0+pJ28K0LYKp6+YcMGVbZMxr558+Y6ebVSI4Bu8kldGZMmTcK9996rcup17NgRK1euxEUXXYSjjz4axxxzDKZPn65KPf3hD3+AiDeJ5H744Yf47W9/qwTjRx99pPW++EGimjfeeCPmzZuH448/PhyLlaMgARJwlQAFoKs42RkJRIuArgB89tln60ywWbNmqKysxGmnnaZEltSenD17du07PXv2VGLQEoDV1dW44oor8MQTT9Tp56GHHlIiT0SX/NuyI/3/7W9/w4knnlj7/scff4xLL70UixcvrtOHiDcRnxs3bqzTh/0laxySmFhE45IlS+r0IaJJSidt375dCSmJgNkficJJpv1vvvkmrUDOl0/q6tm0aRMuv/xy9cvW9q8lAN966606r0t9ZJm79esWu/32208JQKfvC2up2nHOOecoESh/QeBDAiQQPwIUgPHzKWdEAloELBEo5wCtep+ZIlxvv/22KudVUlKizoiJ6LJElSUaJGIk0ajmzZurqJtEr6x3JGIntXxFqMk2o0T6RGiJcBGBI9nsRQCKHWkjYuSHH36ojTDKxCwBJIJn3LhxdX4mP7fG/t5776k+Tz31VCUWJfp38sknq7GJOLI/y5YtUyJJzrxJxO3f//63EkBScUTmuddee6kI42uvvaYYiaiynwGUvqxx58Mn1XESyZMKGjJumWujRo1q5y9jkvn96Ec/UiJRonViW8YhkUthLwwlkipzc/q+tP/ss89UP+3bt1c8pLQUHxIggXgRoACMlz85GxLQJqAjAKVz69LDiy++CBFhlrh76qmn1AUSqf8qETp5Ut9JV2he3rOKzVvCSraa5Txi69at683H2uacNm2a2v494YQTlKgUwSbn1SwB2KZNm1qxJ1u4V199Nb744ova8cu85WLFCy+8oLaSRSRKdFIEz3PPPVdvLvaBZBLI+fJJnayI8jPOOENF4kRs2wVw165d1VjlkSidXcBbnO0C0On7Ivz8vOSivWDZgARIwBUCFICuYGQnJBBdAqYCULZP5YyfGwKwQ4cO6kygCD4nt2slUihROxGdzz//vBI/ZWVlast269atqg+J8lnbpqkCULai5f3OnTsr0Sf9yf9bIskNAWjCJ3UVWX3IuUwKwOj+HuPISSCMBCgAw+gVjokEfCTglgB0sgUswkoiWpMnT1aXKuRCRrbIWqtWrXKSEDEn0T3ZtrVvz8o28h//+EfIOcTULWARjnIGUM4e9u3bV22fDhw4EP369auzBWxtZ8slERFhsn0sZxKPPPLItFvA9ghgqgB0wid1slabK6+8MhABKBdChFHLli1z+oEvkAAJRIsABWC0/MXRkoDrBNwSgFb6EDmHJo9E4GRLWCKEVpRw/fr1KuImF0fsj2wZ//73v8f333+fMwL4+uuvq1vDa9eurdNHagQw3YWMP/3pT+pMnbVdbXUgY5VzbrKVbG2rprsEkmmc0k9q5DJVADrhk+pcmaOIUtnmTj0D6HRL1zoD6PR9+xlAuWl89913q/ODfEiABOJFgAIwXv7kbEhAm4BbAlAMi2AR4STbsiNHjkSXLl3UhRF7GhhJFSM3befOnavGKpE3SSez//77Ozp7JmlgFi1apNLDiMjac88966Rwsc6vybauCEU5Kyg3lK20KBLVEjEm7UV0SioVudn7zDPPqH7nzJmDQw45RN1ItqeBufDCC9XllXTjdCIAnfKxO9DauhYfpd4CdiroTASgFXmU+Ypg50MCJBA/AhSA8fMpZ0QCgRCwbudKtEi2DUVEyRaspIaRfH5yE9WPJ6wXGEz5SI5G2XqWM5Ky9ezHY+UBXLBggRLxfEiABOJHgAIwfj7ljEggEAKZcvwdddRRKu+fRNr8eMIqAE35WMJRhLQflUC2bdumorgSNWUlED9WLG2QQDAEKACD4U6rJBBLAqtWrcLYsWMxf/58tYUqCaKl0ofk4isoKPBlzmEVgDJ5Ez5WLeD333/fF0Fm1QKW7W/JP8iHBEggngQoAOPpV86KBEiABEiABEiABDISoADk4iABEiABEiABEiCBhBGgAEyYwzldEiABEiABEiABEqAA5BogARIgARIgARIggYQRoABMmMM5XRIgARIgARIgARKgAOQaIAESIAESIAESIIGEEaAATJjDOV0SIAESIAESIAESoADkGiABEiABEiABEiCBhBGgAEyYwzldEiABEiABEiABEqAA5BogARIgARIgARIggYQRoABMmMM5XRIgARIgARIgARKgAOQaIAESIAESIAESIIGEEaAATJjDOV0SIAESIAESIAESoADkGiABEiABEiABEiCBhBGgAEyYwzldEiABEiABEiABEqAA5BogARIgARIgARIggYQRoABMmMM5XRIgARIgARIgARKgAOQaIAESIAESIAESIIGEEaAATJjDOV0SIAESIAESIAESoADkGiABEiABEiABEiCBhBGgAEyYwzldEiABEiABEiABEqAA5BogARIgARIgARIggYQRoABMmMM5XRIgARIgARIgARKgAOQaIAESIAESIAESIIGEEaAATJjDOV0SIAESIAESIAESoADkGiABEiABEiABEiCBhBGgAEyYwzldEiABEiABEiABEghKAP5/UFm3dFKAbbwAAAAASUVORK5CYII="/>
          <p:cNvSpPr>
            <a:spLocks noChangeAspect="1" noChangeArrowheads="1"/>
          </p:cNvSpPr>
          <p:nvPr/>
        </p:nvSpPr>
        <p:spPr bwMode="auto">
          <a:xfrm>
            <a:off x="172861" y="-160514"/>
            <a:ext cx="338667" cy="338668"/>
          </a:xfrm>
          <a:prstGeom prst="rect">
            <a:avLst/>
          </a:prstGeom>
          <a:noFill/>
        </p:spPr>
        <p:txBody>
          <a:bodyPr vert="horz" wrap="square" lIns="101600" tIns="50800" rIns="101600" bIns="50800" numCol="1" anchor="t" anchorCtr="0" compatLnSpc="1">
            <a:prstTxWarp prst="textNoShape">
              <a:avLst/>
            </a:prstTxWarp>
          </a:bodyPr>
          <a:lstStyle/>
          <a:p>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blinds(horizontal)">
                                      <p:cBhvr>
                                        <p:cTn id="7" dur="500"/>
                                        <p:tgtEl>
                                          <p:spTgt spid="44035">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035">
                                            <p:txEl>
                                              <p:pRg st="2" end="2"/>
                                            </p:txEl>
                                          </p:spTgt>
                                        </p:tgtEl>
                                        <p:attrNameLst>
                                          <p:attrName>style.visibility</p:attrName>
                                        </p:attrNameLst>
                                      </p:cBhvr>
                                      <p:to>
                                        <p:strVal val="visible"/>
                                      </p:to>
                                    </p:set>
                                    <p:animEffect transition="in" filter="blinds(horizontal)">
                                      <p:cBhvr>
                                        <p:cTn id="10" dur="500"/>
                                        <p:tgtEl>
                                          <p:spTgt spid="44035">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4035">
                                            <p:txEl>
                                              <p:pRg st="4" end="4"/>
                                            </p:txEl>
                                          </p:spTgt>
                                        </p:tgtEl>
                                        <p:attrNameLst>
                                          <p:attrName>style.visibility</p:attrName>
                                        </p:attrNameLst>
                                      </p:cBhvr>
                                      <p:to>
                                        <p:strVal val="visible"/>
                                      </p:to>
                                    </p:set>
                                    <p:animEffect transition="in" filter="blinds(horizontal)">
                                      <p:cBhvr>
                                        <p:cTn id="13" dur="500"/>
                                        <p:tgtEl>
                                          <p:spTgt spid="44035">
                                            <p:txEl>
                                              <p:pRg st="4" end="4"/>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4035">
                                            <p:txEl>
                                              <p:pRg st="6" end="6"/>
                                            </p:txEl>
                                          </p:spTgt>
                                        </p:tgtEl>
                                        <p:attrNameLst>
                                          <p:attrName>style.visibility</p:attrName>
                                        </p:attrNameLst>
                                      </p:cBhvr>
                                      <p:to>
                                        <p:strVal val="visible"/>
                                      </p:to>
                                    </p:set>
                                    <p:animEffect transition="in" filter="blinds(horizontal)">
                                      <p:cBhvr>
                                        <p:cTn id="16" dur="500"/>
                                        <p:tgtEl>
                                          <p:spTgt spid="4403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44035">
                                            <p:txEl>
                                              <p:pRg st="2" end="2"/>
                                            </p:txEl>
                                          </p:spTgt>
                                        </p:tgtEl>
                                        <p:attrNameLst>
                                          <p:attrName>style.visibility</p:attrName>
                                        </p:attrNameLst>
                                      </p:cBhvr>
                                      <p:to>
                                        <p:strVal val="visible"/>
                                      </p:to>
                                    </p:set>
                                    <p:animEffect transition="in" filter="blinds(horizontal)">
                                      <p:cBhvr>
                                        <p:cTn id="21" dur="500"/>
                                        <p:tgtEl>
                                          <p:spTgt spid="4403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4035">
                                            <p:txEl>
                                              <p:pRg st="4" end="4"/>
                                            </p:txEl>
                                          </p:spTgt>
                                        </p:tgtEl>
                                        <p:attrNameLst>
                                          <p:attrName>style.visibility</p:attrName>
                                        </p:attrNameLst>
                                      </p:cBhvr>
                                      <p:to>
                                        <p:strVal val="visible"/>
                                      </p:to>
                                    </p:set>
                                    <p:animEffect transition="in" filter="blinds(horizontal)">
                                      <p:cBhvr>
                                        <p:cTn id="26" dur="500"/>
                                        <p:tgtEl>
                                          <p:spTgt spid="4403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4035">
                                            <p:txEl>
                                              <p:pRg st="6" end="6"/>
                                            </p:txEl>
                                          </p:spTgt>
                                        </p:tgtEl>
                                        <p:attrNameLst>
                                          <p:attrName>style.visibility</p:attrName>
                                        </p:attrNameLst>
                                      </p:cBhvr>
                                      <p:to>
                                        <p:strVal val="visible"/>
                                      </p:to>
                                    </p:set>
                                    <p:animEffect transition="in" filter="blinds(horizontal)">
                                      <p:cBhvr>
                                        <p:cTn id="31" dur="500"/>
                                        <p:tgtEl>
                                          <p:spTgt spid="440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descr="C:\Users\DELL\Desktop\fin1.png"/>
          <p:cNvPicPr>
            <a:picLocks noChangeAspect="1" noChangeArrowheads="1"/>
          </p:cNvPicPr>
          <p:nvPr/>
        </p:nvPicPr>
        <p:blipFill>
          <a:blip r:embed="rId3" cstate="print"/>
          <a:srcRect/>
          <a:stretch>
            <a:fillRect/>
          </a:stretch>
        </p:blipFill>
        <p:spPr bwMode="auto">
          <a:xfrm>
            <a:off x="0" y="254000"/>
            <a:ext cx="4064000" cy="2667000"/>
          </a:xfrm>
          <a:prstGeom prst="rect">
            <a:avLst/>
          </a:prstGeom>
          <a:noFill/>
        </p:spPr>
      </p:pic>
      <p:sp>
        <p:nvSpPr>
          <p:cNvPr id="4" name="TextBox 3"/>
          <p:cNvSpPr txBox="1"/>
          <p:nvPr/>
        </p:nvSpPr>
        <p:spPr>
          <a:xfrm>
            <a:off x="84667" y="2794000"/>
            <a:ext cx="4910667" cy="707694"/>
          </a:xfrm>
          <a:prstGeom prst="rect">
            <a:avLst/>
          </a:prstGeom>
          <a:noFill/>
        </p:spPr>
        <p:txBody>
          <a:bodyPr wrap="square" rtlCol="0">
            <a:spAutoFit/>
          </a:bodyPr>
          <a:lstStyle/>
          <a:p>
            <a:r>
              <a:rPr lang="en-US" sz="1333" dirty="0"/>
              <a:t>Finger Length: 39 mm, Emitter Sheet resistivity: 60 Ω per </a:t>
            </a:r>
            <a:r>
              <a:rPr lang="en-US" sz="1333" dirty="0" err="1"/>
              <a:t>sqr</a:t>
            </a:r>
            <a:r>
              <a:rPr lang="en-US" sz="1333" dirty="0"/>
              <a:t>,</a:t>
            </a:r>
          </a:p>
          <a:p>
            <a:r>
              <a:rPr lang="en-US" sz="1333" dirty="0"/>
              <a:t> Finger Width: 100 microns , Finger depth: 30 microns</a:t>
            </a:r>
          </a:p>
          <a:p>
            <a:r>
              <a:rPr lang="en-US" sz="1333" dirty="0"/>
              <a:t>Total. </a:t>
            </a:r>
            <a:r>
              <a:rPr lang="en-US" sz="1333" dirty="0" err="1"/>
              <a:t>Pmin</a:t>
            </a:r>
            <a:r>
              <a:rPr lang="en-US" sz="1333" dirty="0"/>
              <a:t> = 6.56%, </a:t>
            </a:r>
            <a:r>
              <a:rPr lang="en-US" sz="1333" dirty="0" err="1"/>
              <a:t>Sfmin</a:t>
            </a:r>
            <a:r>
              <a:rPr lang="en-US" sz="1333" dirty="0"/>
              <a:t> = 2.42 mm, Rs= 0.41 </a:t>
            </a:r>
            <a:r>
              <a:rPr lang="el-GR" sz="1333" dirty="0"/>
              <a:t>Ω </a:t>
            </a:r>
            <a:r>
              <a:rPr lang="en-US" sz="1333" dirty="0"/>
              <a:t>cm</a:t>
            </a:r>
            <a:r>
              <a:rPr lang="en-US" sz="1333" baseline="30000" dirty="0"/>
              <a:t>2</a:t>
            </a:r>
            <a:endParaRPr lang="en-US" sz="1333" dirty="0"/>
          </a:p>
        </p:txBody>
      </p:sp>
      <p:pic>
        <p:nvPicPr>
          <p:cNvPr id="63492" name="Picture 4" descr="C:\Users\DELL\Desktop\fin2.png"/>
          <p:cNvPicPr>
            <a:picLocks noChangeAspect="1" noChangeArrowheads="1"/>
          </p:cNvPicPr>
          <p:nvPr/>
        </p:nvPicPr>
        <p:blipFill>
          <a:blip r:embed="rId4" cstate="print"/>
          <a:srcRect/>
          <a:stretch>
            <a:fillRect/>
          </a:stretch>
        </p:blipFill>
        <p:spPr bwMode="auto">
          <a:xfrm>
            <a:off x="5757333" y="254000"/>
            <a:ext cx="3894667" cy="2624667"/>
          </a:xfrm>
          <a:prstGeom prst="rect">
            <a:avLst/>
          </a:prstGeom>
          <a:noFill/>
        </p:spPr>
      </p:pic>
      <p:sp>
        <p:nvSpPr>
          <p:cNvPr id="6" name="TextBox 5"/>
          <p:cNvSpPr txBox="1"/>
          <p:nvPr/>
        </p:nvSpPr>
        <p:spPr>
          <a:xfrm>
            <a:off x="5249333" y="2794000"/>
            <a:ext cx="4910667" cy="707694"/>
          </a:xfrm>
          <a:prstGeom prst="rect">
            <a:avLst/>
          </a:prstGeom>
          <a:noFill/>
        </p:spPr>
        <p:txBody>
          <a:bodyPr wrap="square" rtlCol="0">
            <a:spAutoFit/>
          </a:bodyPr>
          <a:lstStyle/>
          <a:p>
            <a:r>
              <a:rPr lang="en-US" sz="1333" dirty="0"/>
              <a:t>Finger Length: 39 mm, </a:t>
            </a:r>
            <a:r>
              <a:rPr lang="en-US" sz="1333" dirty="0">
                <a:solidFill>
                  <a:srgbClr val="FF0000"/>
                </a:solidFill>
              </a:rPr>
              <a:t>Emitter Sheet resistivity: 100 Ω per </a:t>
            </a:r>
            <a:r>
              <a:rPr lang="en-US" sz="1333" dirty="0" err="1">
                <a:solidFill>
                  <a:srgbClr val="FF0000"/>
                </a:solidFill>
              </a:rPr>
              <a:t>sqr</a:t>
            </a:r>
            <a:r>
              <a:rPr lang="en-US" sz="1333" dirty="0"/>
              <a:t>,</a:t>
            </a:r>
          </a:p>
          <a:p>
            <a:r>
              <a:rPr lang="en-US" sz="1333" dirty="0"/>
              <a:t> Finger Width: 100 microns , Finger depth: 30 microns</a:t>
            </a:r>
          </a:p>
          <a:p>
            <a:r>
              <a:rPr lang="en-US" sz="1333" dirty="0"/>
              <a:t>Total. </a:t>
            </a:r>
            <a:r>
              <a:rPr lang="en-US" sz="1333" dirty="0" err="1">
                <a:solidFill>
                  <a:srgbClr val="FF0000"/>
                </a:solidFill>
              </a:rPr>
              <a:t>Pmin</a:t>
            </a:r>
            <a:r>
              <a:rPr lang="en-US" sz="1333" dirty="0">
                <a:solidFill>
                  <a:srgbClr val="FF0000"/>
                </a:solidFill>
              </a:rPr>
              <a:t> = 7.56%, </a:t>
            </a:r>
            <a:r>
              <a:rPr lang="en-US" sz="1333" dirty="0" err="1">
                <a:solidFill>
                  <a:srgbClr val="FF0000"/>
                </a:solidFill>
              </a:rPr>
              <a:t>Sfmin</a:t>
            </a:r>
            <a:r>
              <a:rPr lang="en-US" sz="1333" dirty="0">
                <a:solidFill>
                  <a:srgbClr val="FF0000"/>
                </a:solidFill>
              </a:rPr>
              <a:t> = 2.07 mm, Rs= 0.47 </a:t>
            </a:r>
            <a:r>
              <a:rPr lang="el-GR" sz="1333" dirty="0">
                <a:solidFill>
                  <a:srgbClr val="FF0000"/>
                </a:solidFill>
              </a:rPr>
              <a:t>Ω </a:t>
            </a:r>
            <a:r>
              <a:rPr lang="en-US" sz="1333" dirty="0">
                <a:solidFill>
                  <a:srgbClr val="FF0000"/>
                </a:solidFill>
              </a:rPr>
              <a:t>cm</a:t>
            </a:r>
            <a:r>
              <a:rPr lang="en-US" sz="1333" baseline="30000" dirty="0">
                <a:solidFill>
                  <a:srgbClr val="FF0000"/>
                </a:solidFill>
              </a:rPr>
              <a:t>2</a:t>
            </a:r>
            <a:endParaRPr lang="en-US" sz="1333" dirty="0">
              <a:solidFill>
                <a:srgbClr val="FF0000"/>
              </a:solidFill>
            </a:endParaRPr>
          </a:p>
        </p:txBody>
      </p:sp>
      <p:pic>
        <p:nvPicPr>
          <p:cNvPr id="63493" name="Picture 5" descr="C:\Users\DELL\Desktop\fin3.png"/>
          <p:cNvPicPr>
            <a:picLocks noChangeAspect="1" noChangeArrowheads="1"/>
          </p:cNvPicPr>
          <p:nvPr/>
        </p:nvPicPr>
        <p:blipFill>
          <a:blip r:embed="rId5" cstate="print"/>
          <a:srcRect/>
          <a:stretch>
            <a:fillRect/>
          </a:stretch>
        </p:blipFill>
        <p:spPr bwMode="auto">
          <a:xfrm>
            <a:off x="0" y="3640667"/>
            <a:ext cx="4031746" cy="2645833"/>
          </a:xfrm>
          <a:prstGeom prst="rect">
            <a:avLst/>
          </a:prstGeom>
          <a:noFill/>
        </p:spPr>
      </p:pic>
      <p:sp>
        <p:nvSpPr>
          <p:cNvPr id="8" name="TextBox 7"/>
          <p:cNvSpPr txBox="1"/>
          <p:nvPr/>
        </p:nvSpPr>
        <p:spPr>
          <a:xfrm>
            <a:off x="84667" y="6350000"/>
            <a:ext cx="4910667" cy="707694"/>
          </a:xfrm>
          <a:prstGeom prst="rect">
            <a:avLst/>
          </a:prstGeom>
          <a:noFill/>
        </p:spPr>
        <p:txBody>
          <a:bodyPr wrap="square" rtlCol="0">
            <a:spAutoFit/>
          </a:bodyPr>
          <a:lstStyle/>
          <a:p>
            <a:r>
              <a:rPr lang="en-US" sz="1333" dirty="0"/>
              <a:t>Finger Length: 39 mm, Emitter Sheet resistivity: 60 Ω per </a:t>
            </a:r>
            <a:r>
              <a:rPr lang="en-US" sz="1333" dirty="0" err="1"/>
              <a:t>sqr</a:t>
            </a:r>
            <a:r>
              <a:rPr lang="en-US" sz="1333" dirty="0"/>
              <a:t>,</a:t>
            </a:r>
          </a:p>
          <a:p>
            <a:r>
              <a:rPr lang="en-US" sz="1333" dirty="0">
                <a:solidFill>
                  <a:srgbClr val="FF0000"/>
                </a:solidFill>
              </a:rPr>
              <a:t> Finger Width: 150microns </a:t>
            </a:r>
            <a:r>
              <a:rPr lang="en-US" sz="1333" dirty="0"/>
              <a:t>, Finger depth: 30 microns</a:t>
            </a:r>
          </a:p>
          <a:p>
            <a:r>
              <a:rPr lang="en-US" sz="1333" dirty="0">
                <a:solidFill>
                  <a:srgbClr val="FF0000"/>
                </a:solidFill>
              </a:rPr>
              <a:t>Total. </a:t>
            </a:r>
            <a:r>
              <a:rPr lang="en-US" sz="1333" dirty="0" err="1">
                <a:solidFill>
                  <a:srgbClr val="FF0000"/>
                </a:solidFill>
              </a:rPr>
              <a:t>Pmin</a:t>
            </a:r>
            <a:r>
              <a:rPr lang="en-US" sz="1333" dirty="0">
                <a:solidFill>
                  <a:srgbClr val="FF0000"/>
                </a:solidFill>
              </a:rPr>
              <a:t> = 8.2%, </a:t>
            </a:r>
            <a:r>
              <a:rPr lang="en-US" sz="1333" dirty="0" err="1">
                <a:solidFill>
                  <a:srgbClr val="FF0000"/>
                </a:solidFill>
              </a:rPr>
              <a:t>Sfmin</a:t>
            </a:r>
            <a:r>
              <a:rPr lang="en-US" sz="1333" dirty="0">
                <a:solidFill>
                  <a:srgbClr val="FF0000"/>
                </a:solidFill>
              </a:rPr>
              <a:t> = 2.85 mm, Rs= 0.5 </a:t>
            </a:r>
            <a:r>
              <a:rPr lang="el-GR" sz="1333" dirty="0">
                <a:solidFill>
                  <a:srgbClr val="FF0000"/>
                </a:solidFill>
              </a:rPr>
              <a:t>Ω </a:t>
            </a:r>
            <a:r>
              <a:rPr lang="en-US" sz="1333" dirty="0">
                <a:solidFill>
                  <a:srgbClr val="FF0000"/>
                </a:solidFill>
              </a:rPr>
              <a:t>cm</a:t>
            </a:r>
            <a:r>
              <a:rPr lang="en-US" sz="1333" baseline="30000" dirty="0">
                <a:solidFill>
                  <a:srgbClr val="FF0000"/>
                </a:solidFill>
              </a:rPr>
              <a:t>2</a:t>
            </a:r>
            <a:endParaRPr lang="en-US" sz="1333" dirty="0">
              <a:solidFill>
                <a:srgbClr val="FF0000"/>
              </a:solidFill>
            </a:endParaRPr>
          </a:p>
        </p:txBody>
      </p:sp>
      <p:pic>
        <p:nvPicPr>
          <p:cNvPr id="63494" name="Picture 6" descr="C:\Users\DELL\Desktop\fin 4.png"/>
          <p:cNvPicPr>
            <a:picLocks noChangeAspect="1" noChangeArrowheads="1"/>
          </p:cNvPicPr>
          <p:nvPr/>
        </p:nvPicPr>
        <p:blipFill>
          <a:blip r:embed="rId6" cstate="print"/>
          <a:srcRect/>
          <a:stretch>
            <a:fillRect/>
          </a:stretch>
        </p:blipFill>
        <p:spPr bwMode="auto">
          <a:xfrm>
            <a:off x="5672667" y="3725333"/>
            <a:ext cx="4148667" cy="2722562"/>
          </a:xfrm>
          <a:prstGeom prst="rect">
            <a:avLst/>
          </a:prstGeom>
          <a:noFill/>
        </p:spPr>
      </p:pic>
      <p:sp>
        <p:nvSpPr>
          <p:cNvPr id="10" name="TextBox 9"/>
          <p:cNvSpPr txBox="1"/>
          <p:nvPr/>
        </p:nvSpPr>
        <p:spPr>
          <a:xfrm>
            <a:off x="4995333" y="6350000"/>
            <a:ext cx="4910667" cy="912814"/>
          </a:xfrm>
          <a:prstGeom prst="rect">
            <a:avLst/>
          </a:prstGeom>
          <a:noFill/>
        </p:spPr>
        <p:txBody>
          <a:bodyPr wrap="square" rtlCol="0">
            <a:spAutoFit/>
          </a:bodyPr>
          <a:lstStyle/>
          <a:p>
            <a:r>
              <a:rPr lang="en-US" sz="1333" dirty="0"/>
              <a:t>Finger Length: 39 mm, Emitter Sheet resistivity: 60 Ω per </a:t>
            </a:r>
            <a:r>
              <a:rPr lang="en-US" sz="1333" dirty="0" err="1"/>
              <a:t>sqr</a:t>
            </a:r>
            <a:r>
              <a:rPr lang="en-US" sz="1333" dirty="0"/>
              <a:t>,</a:t>
            </a:r>
          </a:p>
          <a:p>
            <a:r>
              <a:rPr lang="en-US" sz="1333" dirty="0"/>
              <a:t> Finger Width: 100 microns , Finger depth: 30 microns</a:t>
            </a:r>
          </a:p>
          <a:p>
            <a:r>
              <a:rPr lang="en-US" sz="1333" dirty="0">
                <a:solidFill>
                  <a:srgbClr val="FF0000"/>
                </a:solidFill>
              </a:rPr>
              <a:t>Metal </a:t>
            </a:r>
            <a:r>
              <a:rPr lang="en-US" sz="1333" dirty="0" err="1">
                <a:solidFill>
                  <a:srgbClr val="FF0000"/>
                </a:solidFill>
              </a:rPr>
              <a:t>resistiviti</a:t>
            </a:r>
            <a:r>
              <a:rPr lang="en-US" sz="1333" dirty="0">
                <a:solidFill>
                  <a:srgbClr val="FF0000"/>
                </a:solidFill>
              </a:rPr>
              <a:t> double: 3 to 6 micro ohm/cm</a:t>
            </a:r>
          </a:p>
          <a:p>
            <a:r>
              <a:rPr lang="en-US" sz="1333" dirty="0">
                <a:solidFill>
                  <a:srgbClr val="FF0000"/>
                </a:solidFill>
              </a:rPr>
              <a:t>Total. </a:t>
            </a:r>
            <a:r>
              <a:rPr lang="en-US" sz="1333" dirty="0" err="1">
                <a:solidFill>
                  <a:srgbClr val="FF0000"/>
                </a:solidFill>
              </a:rPr>
              <a:t>Pmin</a:t>
            </a:r>
            <a:r>
              <a:rPr lang="en-US" sz="1333" dirty="0">
                <a:solidFill>
                  <a:srgbClr val="FF0000"/>
                </a:solidFill>
              </a:rPr>
              <a:t> = 7.25%, </a:t>
            </a:r>
            <a:r>
              <a:rPr lang="en-US" sz="1333" dirty="0" err="1">
                <a:solidFill>
                  <a:srgbClr val="FF0000"/>
                </a:solidFill>
              </a:rPr>
              <a:t>Sfmin</a:t>
            </a:r>
            <a:r>
              <a:rPr lang="en-US" sz="1333" dirty="0">
                <a:solidFill>
                  <a:srgbClr val="FF0000"/>
                </a:solidFill>
              </a:rPr>
              <a:t> = 2.28 mm, Rs= 0.49 </a:t>
            </a:r>
            <a:r>
              <a:rPr lang="el-GR" sz="1333" dirty="0">
                <a:solidFill>
                  <a:srgbClr val="FF0000"/>
                </a:solidFill>
              </a:rPr>
              <a:t>Ω </a:t>
            </a:r>
            <a:r>
              <a:rPr lang="en-US" sz="1333" dirty="0">
                <a:solidFill>
                  <a:srgbClr val="FF0000"/>
                </a:solidFill>
              </a:rPr>
              <a:t>cm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3492"/>
                                        </p:tgtEl>
                                        <p:attrNameLst>
                                          <p:attrName>style.visibility</p:attrName>
                                        </p:attrNameLst>
                                      </p:cBhvr>
                                      <p:to>
                                        <p:strVal val="visible"/>
                                      </p:to>
                                    </p:set>
                                    <p:animEffect transition="in" filter="blinds(horizontal)">
                                      <p:cBhvr>
                                        <p:cTn id="12" dur="500"/>
                                        <p:tgtEl>
                                          <p:spTgt spid="6349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3493"/>
                                        </p:tgtEl>
                                        <p:attrNameLst>
                                          <p:attrName>style.visibility</p:attrName>
                                        </p:attrNameLst>
                                      </p:cBhvr>
                                      <p:to>
                                        <p:strVal val="visible"/>
                                      </p:to>
                                    </p:set>
                                    <p:animEffect transition="in" filter="blinds(horizontal)">
                                      <p:cBhvr>
                                        <p:cTn id="22" dur="500"/>
                                        <p:tgtEl>
                                          <p:spTgt spid="6349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3494"/>
                                        </p:tgtEl>
                                        <p:attrNameLst>
                                          <p:attrName>style.visibility</p:attrName>
                                        </p:attrNameLst>
                                      </p:cBhvr>
                                      <p:to>
                                        <p:strVal val="visible"/>
                                      </p:to>
                                    </p:set>
                                    <p:animEffect transition="in" filter="blinds(horizontal)">
                                      <p:cBhvr>
                                        <p:cTn id="32" dur="500"/>
                                        <p:tgtEl>
                                          <p:spTgt spid="6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rashant.chauhan\Desktop\abs.jpg"/>
          <p:cNvPicPr>
            <a:picLocks noChangeAspect="1" noChangeArrowheads="1"/>
          </p:cNvPicPr>
          <p:nvPr/>
        </p:nvPicPr>
        <p:blipFill>
          <a:blip r:embed="rId2"/>
          <a:srcRect/>
          <a:stretch>
            <a:fillRect/>
          </a:stretch>
        </p:blipFill>
        <p:spPr bwMode="auto">
          <a:xfrm>
            <a:off x="2455333" y="1778000"/>
            <a:ext cx="7112000" cy="3386667"/>
          </a:xfrm>
          <a:prstGeom prst="rect">
            <a:avLst/>
          </a:prstGeom>
          <a:noFill/>
        </p:spPr>
      </p:pic>
      <p:sp>
        <p:nvSpPr>
          <p:cNvPr id="5" name="TextBox 4"/>
          <p:cNvSpPr txBox="1"/>
          <p:nvPr/>
        </p:nvSpPr>
        <p:spPr>
          <a:xfrm>
            <a:off x="338667" y="1778000"/>
            <a:ext cx="1947333" cy="2554930"/>
          </a:xfrm>
          <a:prstGeom prst="rect">
            <a:avLst/>
          </a:prstGeom>
          <a:noFill/>
          <a:ln>
            <a:solidFill>
              <a:schemeClr val="tx1"/>
            </a:solidFill>
          </a:ln>
        </p:spPr>
        <p:txBody>
          <a:bodyPr wrap="square" rtlCol="0">
            <a:spAutoFit/>
          </a:bodyPr>
          <a:lstStyle/>
          <a:p>
            <a:r>
              <a:rPr lang="en-US" sz="2667" dirty="0"/>
              <a:t>Minimum thickness  of A-Si cell for 2.5 </a:t>
            </a:r>
            <a:r>
              <a:rPr lang="en-US" sz="2667" dirty="0" err="1"/>
              <a:t>eV</a:t>
            </a:r>
            <a:r>
              <a:rPr lang="en-US" sz="2667" dirty="0"/>
              <a:t> energy photon????</a:t>
            </a:r>
          </a:p>
        </p:txBody>
      </p:sp>
      <p:pic>
        <p:nvPicPr>
          <p:cNvPr id="2050" name="Picture 2" descr="Crystalline vs. Amorphous Solids | Differences &amp; Examples ...">
            <a:extLst>
              <a:ext uri="{FF2B5EF4-FFF2-40B4-BE49-F238E27FC236}">
                <a16:creationId xmlns:a16="http://schemas.microsoft.com/office/drawing/2014/main" id="{2B89E443-FF95-4083-9CE1-8381B620F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601" y="5503334"/>
            <a:ext cx="4762500" cy="17568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C050A7-9C14-4729-BC4D-1C7BC767C60B}"/>
              </a:ext>
            </a:extLst>
          </p:cNvPr>
          <p:cNvSpPr txBox="1"/>
          <p:nvPr/>
        </p:nvSpPr>
        <p:spPr>
          <a:xfrm>
            <a:off x="4233334" y="677333"/>
            <a:ext cx="1963999" cy="400110"/>
          </a:xfrm>
          <a:prstGeom prst="rect">
            <a:avLst/>
          </a:prstGeom>
          <a:noFill/>
        </p:spPr>
        <p:txBody>
          <a:bodyPr wrap="none" rtlCol="0">
            <a:spAutoFit/>
          </a:bodyPr>
          <a:lstStyle/>
          <a:p>
            <a:r>
              <a:rPr lang="en-US" sz="2000" dirty="0">
                <a:highlight>
                  <a:srgbClr val="FFFF00"/>
                </a:highlight>
              </a:rPr>
              <a:t>Thickness  of Cell</a:t>
            </a:r>
            <a:endParaRPr lang="en-IN" sz="2000"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5560237" y="1354667"/>
            <a:ext cx="4599763" cy="5303903"/>
          </a:xfrm>
          <a:prstGeom prst="rect">
            <a:avLst/>
          </a:prstGeom>
          <a:noFill/>
          <a:ln w="9525">
            <a:noFill/>
            <a:miter lim="800000"/>
            <a:headEnd/>
            <a:tailEnd/>
          </a:ln>
        </p:spPr>
      </p:pic>
      <p:sp>
        <p:nvSpPr>
          <p:cNvPr id="4" name="TextBox 3"/>
          <p:cNvSpPr txBox="1"/>
          <p:nvPr/>
        </p:nvSpPr>
        <p:spPr>
          <a:xfrm>
            <a:off x="338667" y="338667"/>
            <a:ext cx="4334969" cy="502766"/>
          </a:xfrm>
          <a:prstGeom prst="rect">
            <a:avLst/>
          </a:prstGeom>
          <a:noFill/>
        </p:spPr>
        <p:txBody>
          <a:bodyPr wrap="none" rtlCol="0">
            <a:spAutoFit/>
          </a:bodyPr>
          <a:lstStyle/>
          <a:p>
            <a:r>
              <a:rPr lang="en-US" sz="2667" dirty="0"/>
              <a:t>Cadmium Telluride (</a:t>
            </a:r>
            <a:r>
              <a:rPr lang="en-US" sz="2667" dirty="0" err="1"/>
              <a:t>CdTe</a:t>
            </a:r>
            <a:r>
              <a:rPr lang="en-US" sz="2667" dirty="0"/>
              <a:t>)Cell:</a:t>
            </a:r>
          </a:p>
        </p:txBody>
      </p:sp>
      <p:sp>
        <p:nvSpPr>
          <p:cNvPr id="5" name="TextBox 4"/>
          <p:cNvSpPr txBox="1"/>
          <p:nvPr/>
        </p:nvSpPr>
        <p:spPr>
          <a:xfrm>
            <a:off x="4826000" y="423333"/>
            <a:ext cx="4575548" cy="400110"/>
          </a:xfrm>
          <a:prstGeom prst="rect">
            <a:avLst/>
          </a:prstGeom>
          <a:noFill/>
        </p:spPr>
        <p:txBody>
          <a:bodyPr wrap="none" rtlCol="0">
            <a:spAutoFit/>
          </a:bodyPr>
          <a:lstStyle/>
          <a:p>
            <a:r>
              <a:rPr lang="en-US" sz="2000" dirty="0"/>
              <a:t>Key material properties: Bond energy 5.75</a:t>
            </a:r>
          </a:p>
        </p:txBody>
      </p:sp>
      <p:sp>
        <p:nvSpPr>
          <p:cNvPr id="7" name="Rectangle 6">
            <a:extLst>
              <a:ext uri="{FF2B5EF4-FFF2-40B4-BE49-F238E27FC236}">
                <a16:creationId xmlns:a16="http://schemas.microsoft.com/office/drawing/2014/main" id="{4A554331-C327-4220-B99B-99C204BD42C0}"/>
              </a:ext>
            </a:extLst>
          </p:cNvPr>
          <p:cNvSpPr/>
          <p:nvPr/>
        </p:nvSpPr>
        <p:spPr>
          <a:xfrm>
            <a:off x="169333" y="1016001"/>
            <a:ext cx="6568658" cy="5632311"/>
          </a:xfrm>
          <a:prstGeom prst="rect">
            <a:avLst/>
          </a:prstGeom>
        </p:spPr>
        <p:txBody>
          <a:bodyPr wrap="none">
            <a:spAutoFit/>
          </a:bodyPr>
          <a:lstStyle/>
          <a:p>
            <a:pPr>
              <a:buFont typeface="Arial" pitchFamily="34" charset="0"/>
              <a:buChar char="•"/>
            </a:pPr>
            <a:r>
              <a:rPr lang="en-US" sz="2000" dirty="0"/>
              <a:t> </a:t>
            </a:r>
            <a:r>
              <a:rPr lang="en-US" sz="2000" dirty="0" err="1"/>
              <a:t>CdTe</a:t>
            </a:r>
            <a:r>
              <a:rPr lang="en-US" sz="2000" dirty="0"/>
              <a:t>: binary compound semiconductor :II-VI semiconductor</a:t>
            </a:r>
          </a:p>
          <a:p>
            <a:pPr>
              <a:buFont typeface="Arial" pitchFamily="34" charset="0"/>
              <a:buChar char="•"/>
            </a:pPr>
            <a:r>
              <a:rPr lang="en-US" sz="2000" dirty="0" err="1"/>
              <a:t>Cd</a:t>
            </a:r>
            <a:r>
              <a:rPr lang="en-US" sz="2000" dirty="0"/>
              <a:t>: group II and Te: group VI</a:t>
            </a:r>
          </a:p>
          <a:p>
            <a:pPr>
              <a:buFont typeface="Arial" pitchFamily="34" charset="0"/>
              <a:buChar char="•"/>
            </a:pPr>
            <a:r>
              <a:rPr lang="en-US" sz="2000" dirty="0"/>
              <a:t>Optical properties:</a:t>
            </a:r>
          </a:p>
          <a:p>
            <a:pPr lvl="1">
              <a:buFont typeface="Arial" pitchFamily="34" charset="0"/>
              <a:buChar char="•"/>
            </a:pPr>
            <a:r>
              <a:rPr lang="en-US" sz="2000" dirty="0"/>
              <a:t>Direct band gap</a:t>
            </a:r>
          </a:p>
          <a:p>
            <a:pPr lvl="1">
              <a:buFont typeface="Arial" pitchFamily="34" charset="0"/>
              <a:buChar char="•"/>
            </a:pPr>
            <a:r>
              <a:rPr lang="en-US" sz="2000" dirty="0"/>
              <a:t>High absorption coefficient</a:t>
            </a:r>
          </a:p>
          <a:p>
            <a:pPr lvl="1">
              <a:buFont typeface="Arial" pitchFamily="34" charset="0"/>
              <a:buChar char="•"/>
            </a:pPr>
            <a:r>
              <a:rPr lang="en-US" sz="2000" dirty="0"/>
              <a:t>Band gap 1.5 </a:t>
            </a:r>
            <a:r>
              <a:rPr lang="en-US" sz="2000" dirty="0" err="1"/>
              <a:t>eV</a:t>
            </a:r>
            <a:r>
              <a:rPr lang="en-US" sz="2000" dirty="0"/>
              <a:t>  ideal for</a:t>
            </a:r>
          </a:p>
          <a:p>
            <a:pPr lvl="1"/>
            <a:r>
              <a:rPr lang="en-US" sz="2000" dirty="0"/>
              <a:t> high efficiency for single junction cell</a:t>
            </a:r>
          </a:p>
          <a:p>
            <a:pPr lvl="1"/>
            <a:r>
              <a:rPr lang="en-US" sz="2000" dirty="0"/>
              <a:t>Band gap of a-</a:t>
            </a:r>
            <a:r>
              <a:rPr lang="en-US" sz="2000" dirty="0" err="1"/>
              <a:t>si</a:t>
            </a:r>
            <a:r>
              <a:rPr lang="en-US" sz="2000" dirty="0"/>
              <a:t> is higher and lower </a:t>
            </a:r>
          </a:p>
          <a:p>
            <a:pPr lvl="1"/>
            <a:r>
              <a:rPr lang="en-US" sz="2000" dirty="0"/>
              <a:t>for C-Si for ideal gap of high eff.</a:t>
            </a:r>
          </a:p>
          <a:p>
            <a:pPr lvl="1">
              <a:buFont typeface="Arial" pitchFamily="34" charset="0"/>
              <a:buChar char="•"/>
            </a:pPr>
            <a:r>
              <a:rPr lang="en-US" sz="2000" dirty="0"/>
              <a:t> for 1.5eV, it doesn’t absorb 850nm, </a:t>
            </a:r>
          </a:p>
          <a:p>
            <a:pPr lvl="1"/>
            <a:r>
              <a:rPr lang="en-US" sz="2000" dirty="0"/>
              <a:t>but absorb all visible light</a:t>
            </a:r>
          </a:p>
          <a:p>
            <a:pPr lvl="1">
              <a:buFont typeface="Arial" pitchFamily="34" charset="0"/>
              <a:buChar char="•"/>
            </a:pPr>
            <a:r>
              <a:rPr lang="en-US" sz="2000" dirty="0"/>
              <a:t>  ab. </a:t>
            </a:r>
            <a:r>
              <a:rPr lang="en-US" sz="2000" dirty="0" err="1"/>
              <a:t>Coeff</a:t>
            </a:r>
            <a:r>
              <a:rPr lang="en-US" sz="2000" dirty="0"/>
              <a:t> is high 10</a:t>
            </a:r>
            <a:r>
              <a:rPr lang="en-US" sz="2000" baseline="30000" dirty="0"/>
              <a:t>4</a:t>
            </a:r>
            <a:r>
              <a:rPr lang="en-US" sz="2000" dirty="0"/>
              <a:t>/cm,  only small</a:t>
            </a:r>
          </a:p>
          <a:p>
            <a:pPr lvl="1"/>
            <a:r>
              <a:rPr lang="en-US" sz="2000" dirty="0"/>
              <a:t> thickness is required </a:t>
            </a:r>
          </a:p>
          <a:p>
            <a:pPr lvl="1">
              <a:buFont typeface="Arial" pitchFamily="34" charset="0"/>
              <a:buChar char="•"/>
            </a:pPr>
            <a:r>
              <a:rPr lang="en-US" sz="2000" dirty="0"/>
              <a:t> max thickness to </a:t>
            </a:r>
            <a:r>
              <a:rPr lang="en-US" sz="2000" dirty="0" err="1"/>
              <a:t>ab</a:t>
            </a:r>
            <a:r>
              <a:rPr lang="en-US" sz="2000" dirty="0"/>
              <a:t> all light: 1 micro m.</a:t>
            </a:r>
          </a:p>
          <a:p>
            <a:pPr lvl="1">
              <a:buFont typeface="Arial" pitchFamily="34" charset="0"/>
              <a:buChar char="•"/>
            </a:pPr>
            <a:r>
              <a:rPr lang="en-US" sz="2000" dirty="0"/>
              <a:t>Bond energy of </a:t>
            </a:r>
            <a:r>
              <a:rPr lang="en-US" sz="2000" dirty="0" err="1"/>
              <a:t>CdTe</a:t>
            </a:r>
            <a:r>
              <a:rPr lang="en-US" sz="2000" dirty="0"/>
              <a:t>: 5.75 </a:t>
            </a:r>
            <a:r>
              <a:rPr lang="en-US" sz="2000" dirty="0" err="1"/>
              <a:t>eV</a:t>
            </a:r>
            <a:endParaRPr lang="en-US" sz="2000" dirty="0"/>
          </a:p>
          <a:p>
            <a:pPr lvl="1">
              <a:buFont typeface="Arial" pitchFamily="34" charset="0"/>
              <a:buChar char="•"/>
            </a:pPr>
            <a:r>
              <a:rPr lang="en-US" sz="2000" dirty="0"/>
              <a:t> very stable, Doesn’t degrade like a-Si</a:t>
            </a:r>
          </a:p>
          <a:p>
            <a:pPr lvl="1">
              <a:buFont typeface="Arial" pitchFamily="34" charset="0"/>
              <a:buChar char="•"/>
            </a:pPr>
            <a:r>
              <a:rPr lang="en-US" sz="2000" dirty="0"/>
              <a:t>High Radiation resistance due to high bond energy</a:t>
            </a:r>
          </a:p>
          <a:p>
            <a:pPr lvl="1">
              <a:buFont typeface="Arial" pitchFamily="34" charset="0"/>
              <a:buChar char="•"/>
            </a:pPr>
            <a:r>
              <a:rPr lang="en-US" sz="2000" dirty="0"/>
              <a:t> suitable for space application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8667" y="338667"/>
            <a:ext cx="4334969" cy="502766"/>
          </a:xfrm>
          <a:prstGeom prst="rect">
            <a:avLst/>
          </a:prstGeom>
          <a:noFill/>
        </p:spPr>
        <p:txBody>
          <a:bodyPr wrap="none" rtlCol="0">
            <a:spAutoFit/>
          </a:bodyPr>
          <a:lstStyle/>
          <a:p>
            <a:r>
              <a:rPr lang="en-US" sz="2667" dirty="0"/>
              <a:t>Cadmium Telluride (</a:t>
            </a:r>
            <a:r>
              <a:rPr lang="en-US" sz="2667" dirty="0" err="1"/>
              <a:t>CdTe</a:t>
            </a:r>
            <a:r>
              <a:rPr lang="en-US" sz="2667" dirty="0"/>
              <a:t>)Cell:</a:t>
            </a:r>
          </a:p>
        </p:txBody>
      </p:sp>
      <p:sp>
        <p:nvSpPr>
          <p:cNvPr id="5" name="TextBox 4"/>
          <p:cNvSpPr txBox="1"/>
          <p:nvPr/>
        </p:nvSpPr>
        <p:spPr>
          <a:xfrm>
            <a:off x="4826000" y="423333"/>
            <a:ext cx="2692340" cy="400110"/>
          </a:xfrm>
          <a:prstGeom prst="rect">
            <a:avLst/>
          </a:prstGeom>
          <a:noFill/>
        </p:spPr>
        <p:txBody>
          <a:bodyPr wrap="none" rtlCol="0">
            <a:spAutoFit/>
          </a:bodyPr>
          <a:lstStyle/>
          <a:p>
            <a:r>
              <a:rPr lang="en-US" sz="2000" dirty="0"/>
              <a:t>Key material properties:</a:t>
            </a:r>
          </a:p>
        </p:txBody>
      </p:sp>
      <p:sp>
        <p:nvSpPr>
          <p:cNvPr id="6" name="Rectangle 5"/>
          <p:cNvSpPr/>
          <p:nvPr/>
        </p:nvSpPr>
        <p:spPr>
          <a:xfrm>
            <a:off x="338667" y="1016000"/>
            <a:ext cx="9144000" cy="6863417"/>
          </a:xfrm>
          <a:prstGeom prst="rect">
            <a:avLst/>
          </a:prstGeom>
        </p:spPr>
        <p:txBody>
          <a:bodyPr wrap="square">
            <a:spAutoFit/>
          </a:bodyPr>
          <a:lstStyle/>
          <a:p>
            <a:pPr>
              <a:buFont typeface="Arial" pitchFamily="34" charset="0"/>
              <a:buChar char="•"/>
            </a:pPr>
            <a:r>
              <a:rPr lang="en-US" sz="2000" dirty="0"/>
              <a:t>properties:</a:t>
            </a:r>
          </a:p>
          <a:p>
            <a:pPr lvl="1">
              <a:buFont typeface="Arial" pitchFamily="34" charset="0"/>
              <a:buChar char="•"/>
            </a:pPr>
            <a:r>
              <a:rPr lang="en-US" sz="2000" dirty="0"/>
              <a:t> Due to low thickness: less distance to  travel to reach junction </a:t>
            </a:r>
          </a:p>
          <a:p>
            <a:pPr lvl="1"/>
            <a:r>
              <a:rPr lang="en-US" sz="2000" dirty="0"/>
              <a:t>Minority charge diff. length  1 </a:t>
            </a:r>
            <a:r>
              <a:rPr lang="el-GR" sz="2000" dirty="0"/>
              <a:t>μ</a:t>
            </a:r>
            <a:r>
              <a:rPr lang="en-US" sz="2000" dirty="0"/>
              <a:t>m sufficient</a:t>
            </a:r>
          </a:p>
          <a:p>
            <a:pPr lvl="1"/>
            <a:endParaRPr lang="en-US" sz="2000" b="1" dirty="0"/>
          </a:p>
          <a:p>
            <a:pPr lvl="1"/>
            <a:r>
              <a:rPr lang="en-US" sz="2000" b="1" dirty="0"/>
              <a:t>Quality of material</a:t>
            </a:r>
            <a:r>
              <a:rPr lang="en-US" sz="2000" dirty="0"/>
              <a:t>:</a:t>
            </a:r>
          </a:p>
          <a:p>
            <a:pPr lvl="1">
              <a:buFont typeface="Arial" pitchFamily="34" charset="0"/>
              <a:buChar char="•"/>
            </a:pPr>
            <a:r>
              <a:rPr lang="en-US" sz="2000" dirty="0"/>
              <a:t>With low abs length and low diff length, poor quality material can be used</a:t>
            </a:r>
          </a:p>
          <a:p>
            <a:pPr lvl="2">
              <a:buFont typeface="Arial" pitchFamily="34" charset="0"/>
              <a:buChar char="•"/>
            </a:pPr>
            <a:r>
              <a:rPr lang="en-US" sz="2000" dirty="0">
                <a:highlight>
                  <a:srgbClr val="FFFF00"/>
                </a:highlight>
              </a:rPr>
              <a:t>Grain size of the material ≈ thickness</a:t>
            </a:r>
          </a:p>
          <a:p>
            <a:pPr lvl="1">
              <a:buFont typeface="Arial" pitchFamily="34" charset="0"/>
              <a:buChar char="•"/>
            </a:pPr>
            <a:r>
              <a:rPr lang="en-US" sz="2000" dirty="0"/>
              <a:t>Grain boundaries of </a:t>
            </a:r>
            <a:r>
              <a:rPr lang="en-US" sz="2000" dirty="0" err="1"/>
              <a:t>CdTe</a:t>
            </a:r>
            <a:r>
              <a:rPr lang="en-US" sz="2000" dirty="0"/>
              <a:t> are electrically inactive :</a:t>
            </a:r>
          </a:p>
          <a:p>
            <a:pPr lvl="1"/>
            <a:r>
              <a:rPr lang="en-US" sz="2000" dirty="0"/>
              <a:t>	no grain boundary recombination even without </a:t>
            </a:r>
            <a:r>
              <a:rPr lang="en-US" sz="2000" dirty="0" err="1"/>
              <a:t>passivation</a:t>
            </a:r>
            <a:endParaRPr lang="en-US" sz="2000" dirty="0"/>
          </a:p>
          <a:p>
            <a:pPr lvl="1"/>
            <a:endParaRPr lang="en-US" sz="2000" dirty="0"/>
          </a:p>
          <a:p>
            <a:pPr lvl="1">
              <a:buFont typeface="Arial" pitchFamily="34" charset="0"/>
              <a:buChar char="•"/>
            </a:pPr>
            <a:r>
              <a:rPr lang="en-US" sz="2000" dirty="0" err="1"/>
              <a:t>CdTe</a:t>
            </a:r>
            <a:r>
              <a:rPr lang="en-US" sz="2000" dirty="0"/>
              <a:t> a stable compound</a:t>
            </a:r>
          </a:p>
          <a:p>
            <a:pPr lvl="2">
              <a:buFont typeface="Arial" pitchFamily="34" charset="0"/>
              <a:buChar char="•"/>
            </a:pPr>
            <a:r>
              <a:rPr lang="en-US" sz="2000" dirty="0"/>
              <a:t>Can not be alloyed with other material like a-Si and CuLnSe2</a:t>
            </a:r>
          </a:p>
          <a:p>
            <a:pPr lvl="2">
              <a:buFont typeface="Arial" pitchFamily="34" charset="0"/>
              <a:buChar char="•"/>
            </a:pPr>
            <a:r>
              <a:rPr lang="en-US" sz="2000" dirty="0"/>
              <a:t>Band gap can not be altered and can not be heavily </a:t>
            </a:r>
            <a:r>
              <a:rPr lang="en-US" sz="2000" dirty="0" err="1"/>
              <a:t>dopped</a:t>
            </a:r>
            <a:endParaRPr lang="en-US" sz="2000" dirty="0"/>
          </a:p>
          <a:p>
            <a:pPr lvl="2">
              <a:buFont typeface="Arial" pitchFamily="34" charset="0"/>
              <a:buChar char="•"/>
            </a:pPr>
            <a:r>
              <a:rPr lang="en-US" sz="2000" dirty="0" err="1"/>
              <a:t>CdTe</a:t>
            </a:r>
            <a:r>
              <a:rPr lang="en-US" sz="2000" dirty="0"/>
              <a:t> acts as a p type </a:t>
            </a:r>
            <a:r>
              <a:rPr lang="en-US" sz="2000" dirty="0" err="1"/>
              <a:t>semicounductor</a:t>
            </a:r>
            <a:endParaRPr lang="en-US" sz="2000" dirty="0"/>
          </a:p>
          <a:p>
            <a:pPr marL="516815" lvl="2">
              <a:buFont typeface="Arial" pitchFamily="34" charset="0"/>
              <a:buChar char="•"/>
            </a:pPr>
            <a:endParaRPr lang="en-US" sz="2000" dirty="0"/>
          </a:p>
          <a:p>
            <a:pPr marL="516815" lvl="2">
              <a:buFont typeface="Arial" pitchFamily="34" charset="0"/>
              <a:buChar char="•"/>
            </a:pPr>
            <a:r>
              <a:rPr lang="en-US" sz="2000" dirty="0"/>
              <a:t>For n type: </a:t>
            </a:r>
            <a:r>
              <a:rPr lang="en-US" sz="2000" dirty="0" err="1"/>
              <a:t>CdS</a:t>
            </a:r>
            <a:r>
              <a:rPr lang="en-US" sz="2000" dirty="0"/>
              <a:t> is the common choice  of band gap 2.5 </a:t>
            </a:r>
            <a:r>
              <a:rPr lang="en-US" sz="2000" dirty="0" err="1"/>
              <a:t>eV</a:t>
            </a:r>
            <a:endParaRPr lang="en-US" sz="2000" dirty="0"/>
          </a:p>
          <a:p>
            <a:pPr marL="516815" lvl="2">
              <a:buFont typeface="Arial" pitchFamily="34" charset="0"/>
              <a:buChar char="•"/>
            </a:pPr>
            <a:r>
              <a:rPr lang="en-US" sz="2000" dirty="0"/>
              <a:t>Absorb only up to 500nm photon leaving all the visible light for </a:t>
            </a:r>
            <a:r>
              <a:rPr lang="en-US" sz="2000" dirty="0" err="1"/>
              <a:t>CdTe</a:t>
            </a:r>
            <a:endParaRPr lang="en-US" sz="2000" dirty="0"/>
          </a:p>
          <a:p>
            <a:pPr lvl="2"/>
            <a:endParaRPr lang="en-US" sz="2000" dirty="0"/>
          </a:p>
          <a:p>
            <a:pPr lvl="2"/>
            <a:endParaRPr lang="en-US" sz="2000" dirty="0"/>
          </a:p>
          <a:p>
            <a:pPr lvl="2"/>
            <a:endParaRPr lang="en-US" sz="2000" dirty="0"/>
          </a:p>
          <a:p>
            <a:pPr lvl="1"/>
            <a:endParaRPr lang="en-US" sz="2000" dirty="0"/>
          </a:p>
          <a:p>
            <a:pPr lvl="1"/>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92667" y="508000"/>
            <a:ext cx="9069917" cy="2540000"/>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a:stretch>
            <a:fillRect/>
          </a:stretch>
        </p:blipFill>
        <p:spPr bwMode="auto">
          <a:xfrm>
            <a:off x="677333" y="3556001"/>
            <a:ext cx="8974667" cy="3376083"/>
          </a:xfrm>
          <a:prstGeom prst="rect">
            <a:avLst/>
          </a:prstGeom>
          <a:noFill/>
          <a:ln w="9525">
            <a:noFill/>
            <a:miter lim="800000"/>
            <a:headEnd/>
            <a:tailEnd/>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8667" y="338667"/>
            <a:ext cx="9299212" cy="1528752"/>
          </a:xfrm>
          <a:prstGeom prst="rect">
            <a:avLst/>
          </a:prstGeom>
          <a:noFill/>
        </p:spPr>
        <p:txBody>
          <a:bodyPr wrap="none" rtlCol="0">
            <a:spAutoFit/>
          </a:bodyPr>
          <a:lstStyle/>
          <a:p>
            <a:r>
              <a:rPr lang="en-US" sz="2667" dirty="0"/>
              <a:t>Efficiency:		 thin film </a:t>
            </a:r>
            <a:r>
              <a:rPr lang="en-US" sz="2667" dirty="0" err="1"/>
              <a:t>vs</a:t>
            </a:r>
            <a:r>
              <a:rPr lang="en-US" sz="2667" dirty="0"/>
              <a:t> bulk Si solar cell</a:t>
            </a:r>
          </a:p>
          <a:p>
            <a:pPr marL="948963">
              <a:buFont typeface="Arial" pitchFamily="34" charset="0"/>
              <a:buChar char="•"/>
            </a:pPr>
            <a:r>
              <a:rPr lang="en-US" sz="2667" dirty="0"/>
              <a:t> </a:t>
            </a:r>
            <a:r>
              <a:rPr lang="en-US" sz="2000" dirty="0" err="1"/>
              <a:t>theoritical</a:t>
            </a:r>
            <a:r>
              <a:rPr lang="en-US" sz="2000" dirty="0"/>
              <a:t> efficiency of thin film is higher…???</a:t>
            </a:r>
          </a:p>
          <a:p>
            <a:pPr marL="1456958" lvl="1">
              <a:buFont typeface="Arial" pitchFamily="34" charset="0"/>
              <a:buChar char="•"/>
            </a:pPr>
            <a:r>
              <a:rPr lang="en-US" sz="2000" dirty="0"/>
              <a:t>Volume of recombination loss decreases as device volume/thickness low</a:t>
            </a:r>
          </a:p>
          <a:p>
            <a:pPr marL="1456958" lvl="1">
              <a:buFont typeface="Arial" pitchFamily="34" charset="0"/>
              <a:buChar char="•"/>
            </a:pPr>
            <a:r>
              <a:rPr lang="en-US" sz="2000" dirty="0" err="1"/>
              <a:t>Absoption</a:t>
            </a:r>
            <a:r>
              <a:rPr lang="en-US" sz="2000" dirty="0"/>
              <a:t> of light is high with proper light trapping</a:t>
            </a:r>
            <a:endParaRPr lang="en-US" sz="2667" dirty="0"/>
          </a:p>
        </p:txBody>
      </p:sp>
      <p:pic>
        <p:nvPicPr>
          <p:cNvPr id="5" name="Picture 2"/>
          <p:cNvPicPr>
            <a:picLocks noChangeAspect="1" noChangeArrowheads="1"/>
          </p:cNvPicPr>
          <p:nvPr/>
        </p:nvPicPr>
        <p:blipFill>
          <a:blip r:embed="rId2" cstate="print"/>
          <a:srcRect/>
          <a:stretch>
            <a:fillRect/>
          </a:stretch>
        </p:blipFill>
        <p:spPr bwMode="auto">
          <a:xfrm>
            <a:off x="3556001" y="2032001"/>
            <a:ext cx="2063750" cy="709083"/>
          </a:xfrm>
          <a:prstGeom prst="rect">
            <a:avLst/>
          </a:prstGeom>
          <a:noFill/>
          <a:ln w="9525">
            <a:noFill/>
            <a:miter lim="800000"/>
            <a:headEnd/>
            <a:tailEnd/>
          </a:ln>
        </p:spPr>
      </p:pic>
      <p:pic>
        <p:nvPicPr>
          <p:cNvPr id="6" name="Picture 3"/>
          <p:cNvPicPr>
            <a:picLocks noChangeAspect="1" noChangeArrowheads="1"/>
          </p:cNvPicPr>
          <p:nvPr/>
        </p:nvPicPr>
        <p:blipFill>
          <a:blip r:embed="rId3" cstate="print"/>
          <a:srcRect/>
          <a:stretch>
            <a:fillRect/>
          </a:stretch>
        </p:blipFill>
        <p:spPr bwMode="auto">
          <a:xfrm>
            <a:off x="2624667" y="4741334"/>
            <a:ext cx="3608917" cy="899583"/>
          </a:xfrm>
          <a:prstGeom prst="rect">
            <a:avLst/>
          </a:prstGeom>
          <a:noFill/>
          <a:ln w="9525">
            <a:noFill/>
            <a:miter lim="800000"/>
            <a:headEnd/>
            <a:tailEnd/>
          </a:ln>
        </p:spPr>
      </p:pic>
      <p:pic>
        <p:nvPicPr>
          <p:cNvPr id="7" name="Picture 3" descr="http://pveducation.org/sites/default/files/PVCDROM/Solar-Cell-Operation/Equations/eq060.png"/>
          <p:cNvPicPr>
            <a:picLocks noChangeAspect="1" noChangeArrowheads="1"/>
          </p:cNvPicPr>
          <p:nvPr/>
        </p:nvPicPr>
        <p:blipFill>
          <a:blip r:embed="rId4" cstate="print"/>
          <a:srcRect/>
          <a:stretch>
            <a:fillRect/>
          </a:stretch>
        </p:blipFill>
        <p:spPr bwMode="auto">
          <a:xfrm>
            <a:off x="677333" y="2032000"/>
            <a:ext cx="1905000" cy="860778"/>
          </a:xfrm>
          <a:prstGeom prst="rect">
            <a:avLst/>
          </a:prstGeom>
          <a:noFill/>
          <a:ln w="9525">
            <a:noFill/>
            <a:miter lim="800000"/>
            <a:headEnd/>
            <a:tailEnd/>
          </a:ln>
        </p:spPr>
      </p:pic>
      <p:sp>
        <p:nvSpPr>
          <p:cNvPr id="8" name="Rectangle 7"/>
          <p:cNvSpPr/>
          <p:nvPr/>
        </p:nvSpPr>
        <p:spPr>
          <a:xfrm>
            <a:off x="338667" y="3217334"/>
            <a:ext cx="9398000" cy="707886"/>
          </a:xfrm>
          <a:prstGeom prst="rect">
            <a:avLst/>
          </a:prstGeom>
        </p:spPr>
        <p:txBody>
          <a:bodyPr wrap="square">
            <a:spAutoFit/>
          </a:bodyPr>
          <a:lstStyle/>
          <a:p>
            <a:pPr marL="7055" lvl="1"/>
            <a:r>
              <a:rPr lang="en-US" sz="2000" dirty="0"/>
              <a:t>Increase in </a:t>
            </a:r>
            <a:r>
              <a:rPr lang="en-US" sz="2000" dirty="0" err="1"/>
              <a:t>eff</a:t>
            </a:r>
            <a:r>
              <a:rPr lang="en-US" sz="2000" dirty="0"/>
              <a:t> with decrease the thickness is due to lower </a:t>
            </a:r>
            <a:r>
              <a:rPr lang="en-US" sz="2000" dirty="0" err="1"/>
              <a:t>saturateion</a:t>
            </a:r>
            <a:r>
              <a:rPr lang="en-US" sz="2000" dirty="0"/>
              <a:t> current J0,</a:t>
            </a:r>
          </a:p>
          <a:p>
            <a:pPr marL="7055" lvl="1"/>
            <a:r>
              <a:rPr lang="en-US" sz="2000" dirty="0"/>
              <a:t> which increase the Voc ,  as J0 is the sum of J0e and Job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846667" y="4402667"/>
            <a:ext cx="2000250" cy="539750"/>
          </a:xfrm>
          <a:prstGeom prst="rect">
            <a:avLst/>
          </a:prstGeom>
          <a:noFill/>
          <a:ln w="9525">
            <a:noFill/>
            <a:miter lim="800000"/>
            <a:headEnd/>
            <a:tailEnd/>
          </a:ln>
        </p:spPr>
      </p:pic>
      <p:pic>
        <p:nvPicPr>
          <p:cNvPr id="4101" name="Picture 5"/>
          <p:cNvPicPr>
            <a:picLocks noChangeAspect="1" noChangeArrowheads="1"/>
          </p:cNvPicPr>
          <p:nvPr/>
        </p:nvPicPr>
        <p:blipFill>
          <a:blip r:embed="rId3" cstate="print"/>
          <a:srcRect/>
          <a:stretch>
            <a:fillRect/>
          </a:stretch>
        </p:blipFill>
        <p:spPr bwMode="auto">
          <a:xfrm>
            <a:off x="762001" y="5334001"/>
            <a:ext cx="2571750" cy="645583"/>
          </a:xfrm>
          <a:prstGeom prst="rect">
            <a:avLst/>
          </a:prstGeom>
          <a:noFill/>
          <a:ln w="9525">
            <a:noFill/>
            <a:miter lim="800000"/>
            <a:headEnd/>
            <a:tailEnd/>
          </a:ln>
        </p:spPr>
      </p:pic>
      <p:pic>
        <p:nvPicPr>
          <p:cNvPr id="7" name="Picture 2" descr="No automatic alt text available."/>
          <p:cNvPicPr>
            <a:picLocks noChangeAspect="1" noChangeArrowheads="1"/>
          </p:cNvPicPr>
          <p:nvPr/>
        </p:nvPicPr>
        <p:blipFill>
          <a:blip r:embed="rId4" cstate="print"/>
          <a:srcRect/>
          <a:stretch>
            <a:fillRect/>
          </a:stretch>
        </p:blipFill>
        <p:spPr bwMode="auto">
          <a:xfrm>
            <a:off x="5334001" y="3640667"/>
            <a:ext cx="4653139" cy="3391907"/>
          </a:xfrm>
          <a:prstGeom prst="rect">
            <a:avLst/>
          </a:prstGeom>
          <a:noFill/>
        </p:spPr>
      </p:pic>
      <p:sp>
        <p:nvSpPr>
          <p:cNvPr id="8" name="Rectangle 7"/>
          <p:cNvSpPr/>
          <p:nvPr/>
        </p:nvSpPr>
        <p:spPr>
          <a:xfrm>
            <a:off x="592667" y="338667"/>
            <a:ext cx="8825429" cy="3478068"/>
          </a:xfrm>
          <a:prstGeom prst="rect">
            <a:avLst/>
          </a:prstGeom>
        </p:spPr>
        <p:txBody>
          <a:bodyPr wrap="none">
            <a:spAutoFit/>
          </a:bodyPr>
          <a:lstStyle/>
          <a:p>
            <a:r>
              <a:rPr lang="en-US" sz="2667" dirty="0"/>
              <a:t>Grain size and Efficiency:</a:t>
            </a:r>
          </a:p>
          <a:p>
            <a:r>
              <a:rPr lang="en-US" sz="2667" dirty="0"/>
              <a:t>	</a:t>
            </a:r>
            <a:r>
              <a:rPr lang="en-US" sz="2000" dirty="0"/>
              <a:t>size could be few </a:t>
            </a:r>
            <a:r>
              <a:rPr lang="en-US" sz="2000" dirty="0" err="1"/>
              <a:t>nano</a:t>
            </a:r>
            <a:r>
              <a:rPr lang="en-US" sz="2000" dirty="0"/>
              <a:t> (micro-crystalline Si) to infinity (</a:t>
            </a:r>
            <a:r>
              <a:rPr lang="en-US" sz="2000" dirty="0" err="1"/>
              <a:t>monocrystalline</a:t>
            </a:r>
            <a:r>
              <a:rPr lang="en-US" sz="2000" dirty="0"/>
              <a:t> Si)</a:t>
            </a:r>
          </a:p>
          <a:p>
            <a:r>
              <a:rPr lang="en-US" sz="2000" dirty="0"/>
              <a:t>	efficiency again depends on grain size through Voc</a:t>
            </a:r>
          </a:p>
          <a:p>
            <a:r>
              <a:rPr lang="en-US" sz="2000" dirty="0"/>
              <a:t>	for microcrystalline grain size doesn’t have any effect on Voc</a:t>
            </a:r>
          </a:p>
          <a:p>
            <a:r>
              <a:rPr lang="en-US" sz="2000" dirty="0"/>
              <a:t>	for </a:t>
            </a:r>
            <a:r>
              <a:rPr lang="en-US" sz="2000" dirty="0" err="1"/>
              <a:t>polycrystallie</a:t>
            </a:r>
            <a:r>
              <a:rPr lang="en-US" sz="2000" dirty="0"/>
              <a:t> Voc depends on grain size </a:t>
            </a:r>
          </a:p>
          <a:p>
            <a:endParaRPr lang="en-US" sz="2000" dirty="0"/>
          </a:p>
          <a:p>
            <a:r>
              <a:rPr lang="en-US" sz="2000" dirty="0"/>
              <a:t>Smaller grain size have large </a:t>
            </a:r>
            <a:r>
              <a:rPr lang="en-US" sz="2000" dirty="0" err="1"/>
              <a:t>garin</a:t>
            </a:r>
            <a:r>
              <a:rPr lang="en-US" sz="2000" dirty="0"/>
              <a:t> boundary area </a:t>
            </a:r>
          </a:p>
          <a:p>
            <a:r>
              <a:rPr lang="en-US" sz="2000" dirty="0"/>
              <a:t>Recombination is large with small grain size</a:t>
            </a:r>
          </a:p>
          <a:p>
            <a:r>
              <a:rPr lang="en-US" sz="2000" dirty="0"/>
              <a:t>Higher saturation current I0  </a:t>
            </a:r>
          </a:p>
          <a:p>
            <a:r>
              <a:rPr lang="en-US" sz="2667" dirty="0"/>
              <a:t>	</a:t>
            </a:r>
          </a:p>
        </p:txBody>
      </p:sp>
      <p:sp>
        <p:nvSpPr>
          <p:cNvPr id="2" name="TextBox 1">
            <a:extLst>
              <a:ext uri="{FF2B5EF4-FFF2-40B4-BE49-F238E27FC236}">
                <a16:creationId xmlns:a16="http://schemas.microsoft.com/office/drawing/2014/main" id="{20EF89AC-4EB5-40CF-80FF-F6E493D2A56E}"/>
              </a:ext>
            </a:extLst>
          </p:cNvPr>
          <p:cNvSpPr txBox="1"/>
          <p:nvPr/>
        </p:nvSpPr>
        <p:spPr>
          <a:xfrm>
            <a:off x="931334" y="6688667"/>
            <a:ext cx="3704219" cy="400110"/>
          </a:xfrm>
          <a:prstGeom prst="rect">
            <a:avLst/>
          </a:prstGeom>
          <a:noFill/>
        </p:spPr>
        <p:txBody>
          <a:bodyPr wrap="none" rtlCol="0">
            <a:spAutoFit/>
          </a:bodyPr>
          <a:lstStyle/>
          <a:p>
            <a:r>
              <a:rPr lang="en-US" sz="2000" dirty="0"/>
              <a:t>* Characteristic </a:t>
            </a:r>
            <a:r>
              <a:rPr lang="en-US" sz="2000" dirty="0" err="1"/>
              <a:t>Voc</a:t>
            </a:r>
            <a:r>
              <a:rPr lang="en-US" sz="2000" dirty="0"/>
              <a:t> and grain size</a:t>
            </a:r>
            <a:endParaRPr lang="en-I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92667" y="338667"/>
            <a:ext cx="8058873" cy="5291128"/>
          </a:xfrm>
          <a:prstGeom prst="rect">
            <a:avLst/>
          </a:prstGeom>
        </p:spPr>
        <p:txBody>
          <a:bodyPr wrap="none">
            <a:spAutoFit/>
          </a:bodyPr>
          <a:lstStyle/>
          <a:p>
            <a:r>
              <a:rPr lang="en-US" sz="2667" dirty="0"/>
              <a:t>Electrical properties: </a:t>
            </a:r>
          </a:p>
          <a:p>
            <a:r>
              <a:rPr lang="en-US" sz="2667" dirty="0"/>
              <a:t>	Conductivity: 	dark conductivity</a:t>
            </a:r>
            <a:endParaRPr lang="en-US" sz="2667" baseline="-25000" dirty="0"/>
          </a:p>
          <a:p>
            <a:r>
              <a:rPr lang="en-US" sz="2667" dirty="0"/>
              <a:t>			photo conductivity</a:t>
            </a:r>
          </a:p>
          <a:p>
            <a:r>
              <a:rPr lang="en-US" sz="2667" dirty="0"/>
              <a:t>			mobility due to drift</a:t>
            </a:r>
          </a:p>
          <a:p>
            <a:r>
              <a:rPr lang="en-US" sz="2667" dirty="0"/>
              <a:t>			mobility due to diffusion</a:t>
            </a:r>
          </a:p>
          <a:p>
            <a:r>
              <a:rPr lang="en-US" sz="2667" dirty="0"/>
              <a:t>in poor quality material or thin film where </a:t>
            </a:r>
          </a:p>
          <a:p>
            <a:r>
              <a:rPr lang="en-US" sz="2667" dirty="0"/>
              <a:t>diffusion length is very small </a:t>
            </a:r>
          </a:p>
          <a:p>
            <a:r>
              <a:rPr lang="en-US" sz="2667" dirty="0"/>
              <a:t>so low mobility and low carrier life time </a:t>
            </a:r>
          </a:p>
          <a:p>
            <a:endParaRPr lang="en-US" sz="2667" dirty="0"/>
          </a:p>
          <a:p>
            <a:r>
              <a:rPr lang="en-US" sz="2667" dirty="0"/>
              <a:t>Mobility of charge carrier can be increased by increasing </a:t>
            </a:r>
          </a:p>
          <a:p>
            <a:r>
              <a:rPr lang="en-US" sz="2667" dirty="0"/>
              <a:t>carrier transport length using drift instead of diffusion</a:t>
            </a:r>
          </a:p>
          <a:p>
            <a:r>
              <a:rPr lang="en-US" sz="2667" baseline="-25000" dirty="0"/>
              <a:t>		</a:t>
            </a:r>
          </a:p>
          <a:p>
            <a:endParaRPr lang="en-US" sz="2667" dirty="0"/>
          </a:p>
        </p:txBody>
      </p:sp>
      <p:pic>
        <p:nvPicPr>
          <p:cNvPr id="5122" name="Picture 2"/>
          <p:cNvPicPr>
            <a:picLocks noChangeAspect="1" noChangeArrowheads="1"/>
          </p:cNvPicPr>
          <p:nvPr/>
        </p:nvPicPr>
        <p:blipFill>
          <a:blip r:embed="rId2" cstate="print"/>
          <a:srcRect/>
          <a:stretch>
            <a:fillRect/>
          </a:stretch>
        </p:blipFill>
        <p:spPr bwMode="auto">
          <a:xfrm>
            <a:off x="6350001" y="423334"/>
            <a:ext cx="3333750" cy="603250"/>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7112001" y="1185334"/>
            <a:ext cx="1661583" cy="433917"/>
          </a:xfrm>
          <a:prstGeom prst="rect">
            <a:avLst/>
          </a:prstGeom>
          <a:noFill/>
          <a:ln w="9525">
            <a:noFill/>
            <a:miter lim="800000"/>
            <a:headEnd/>
            <a:tailEnd/>
          </a:ln>
        </p:spPr>
      </p:pic>
      <p:pic>
        <p:nvPicPr>
          <p:cNvPr id="5125" name="Picture 5" descr="Image may contain: text"/>
          <p:cNvPicPr>
            <a:picLocks noChangeAspect="1" noChangeArrowheads="1"/>
          </p:cNvPicPr>
          <p:nvPr/>
        </p:nvPicPr>
        <p:blipFill>
          <a:blip r:embed="rId4" cstate="print"/>
          <a:srcRect/>
          <a:stretch>
            <a:fillRect/>
          </a:stretch>
        </p:blipFill>
        <p:spPr bwMode="auto">
          <a:xfrm>
            <a:off x="7281334" y="1862667"/>
            <a:ext cx="2709333" cy="1439333"/>
          </a:xfrm>
          <a:prstGeom prst="rect">
            <a:avLst/>
          </a:prstGeom>
          <a:noFill/>
        </p:spPr>
      </p:pic>
      <p:pic>
        <p:nvPicPr>
          <p:cNvPr id="5126" name="Picture 6"/>
          <p:cNvPicPr>
            <a:picLocks noChangeAspect="1" noChangeArrowheads="1"/>
          </p:cNvPicPr>
          <p:nvPr/>
        </p:nvPicPr>
        <p:blipFill>
          <a:blip r:embed="rId5" cstate="print"/>
          <a:srcRect/>
          <a:stretch>
            <a:fillRect/>
          </a:stretch>
        </p:blipFill>
        <p:spPr bwMode="auto">
          <a:xfrm>
            <a:off x="0" y="5080001"/>
            <a:ext cx="10160000" cy="2190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4000" y="197743"/>
            <a:ext cx="3960764" cy="502766"/>
          </a:xfrm>
          <a:prstGeom prst="rect">
            <a:avLst/>
          </a:prstGeom>
          <a:noFill/>
        </p:spPr>
        <p:txBody>
          <a:bodyPr wrap="none" rtlCol="0">
            <a:spAutoFit/>
          </a:bodyPr>
          <a:lstStyle/>
          <a:p>
            <a:r>
              <a:rPr lang="en-US" sz="2667" dirty="0">
                <a:highlight>
                  <a:srgbClr val="FFFF00"/>
                </a:highlight>
              </a:rPr>
              <a:t>Solar PV Module and array:</a:t>
            </a:r>
          </a:p>
        </p:txBody>
      </p:sp>
      <p:sp>
        <p:nvSpPr>
          <p:cNvPr id="6" name="TextBox 5"/>
          <p:cNvSpPr txBox="1"/>
          <p:nvPr/>
        </p:nvSpPr>
        <p:spPr>
          <a:xfrm>
            <a:off x="84667" y="1283078"/>
            <a:ext cx="5480668" cy="1938992"/>
          </a:xfrm>
          <a:prstGeom prst="rect">
            <a:avLst/>
          </a:prstGeom>
          <a:noFill/>
        </p:spPr>
        <p:txBody>
          <a:bodyPr wrap="none" rtlCol="0">
            <a:spAutoFit/>
          </a:bodyPr>
          <a:lstStyle/>
          <a:p>
            <a:r>
              <a:rPr lang="en-US" sz="2000" dirty="0"/>
              <a:t>For singe cell: Power out put : efficiency of cell</a:t>
            </a:r>
          </a:p>
          <a:p>
            <a:r>
              <a:rPr lang="en-US" sz="2000" dirty="0"/>
              <a:t>	P = 10-25 </a:t>
            </a:r>
            <a:r>
              <a:rPr lang="en-US" sz="2000" dirty="0" err="1"/>
              <a:t>mW</a:t>
            </a:r>
            <a:r>
              <a:rPr lang="en-US" sz="2000" dirty="0"/>
              <a:t>/cm2 for 10-25% </a:t>
            </a:r>
            <a:r>
              <a:rPr lang="en-US" sz="2000" dirty="0" err="1"/>
              <a:t>effeiciency</a:t>
            </a:r>
            <a:endParaRPr lang="en-US" sz="2000" dirty="0"/>
          </a:p>
          <a:p>
            <a:r>
              <a:rPr lang="en-US" sz="2000" dirty="0"/>
              <a:t>Area of cell: 15x15 cm2 with 15 % efficiency</a:t>
            </a:r>
          </a:p>
          <a:p>
            <a:r>
              <a:rPr lang="en-US" sz="2000" dirty="0"/>
              <a:t>	</a:t>
            </a:r>
            <a:r>
              <a:rPr lang="en-US" sz="2000" dirty="0" err="1"/>
              <a:t>Wp</a:t>
            </a:r>
            <a:r>
              <a:rPr lang="en-US" sz="2000" dirty="0"/>
              <a:t> = 3.37 W max</a:t>
            </a:r>
          </a:p>
          <a:p>
            <a:r>
              <a:rPr lang="en-US" sz="2000" dirty="0"/>
              <a:t>For less efficient and small size </a:t>
            </a:r>
          </a:p>
          <a:p>
            <a:r>
              <a:rPr lang="en-US" sz="2000" dirty="0"/>
              <a:t>	</a:t>
            </a:r>
            <a:r>
              <a:rPr lang="en-US" sz="2000" dirty="0" err="1"/>
              <a:t>Wp</a:t>
            </a:r>
            <a:r>
              <a:rPr lang="en-US" sz="2000" dirty="0"/>
              <a:t> =   0.25W</a:t>
            </a:r>
          </a:p>
        </p:txBody>
      </p:sp>
      <p:sp>
        <p:nvSpPr>
          <p:cNvPr id="7" name="TextBox 6"/>
          <p:cNvSpPr txBox="1"/>
          <p:nvPr/>
        </p:nvSpPr>
        <p:spPr>
          <a:xfrm>
            <a:off x="508001" y="3969411"/>
            <a:ext cx="8804783" cy="400110"/>
          </a:xfrm>
          <a:prstGeom prst="rect">
            <a:avLst/>
          </a:prstGeom>
          <a:noFill/>
        </p:spPr>
        <p:txBody>
          <a:bodyPr wrap="none" rtlCol="0">
            <a:spAutoFit/>
          </a:bodyPr>
          <a:lstStyle/>
          <a:p>
            <a:r>
              <a:rPr lang="en-US" sz="2000" dirty="0"/>
              <a:t>Too small for terrestrial application/house hold appliances/water pump/solar plant</a:t>
            </a:r>
          </a:p>
        </p:txBody>
      </p:sp>
      <p:sp>
        <p:nvSpPr>
          <p:cNvPr id="8" name="TextBox 7"/>
          <p:cNvSpPr txBox="1"/>
          <p:nvPr/>
        </p:nvSpPr>
        <p:spPr>
          <a:xfrm>
            <a:off x="592667" y="4477412"/>
            <a:ext cx="2712922" cy="1015663"/>
          </a:xfrm>
          <a:prstGeom prst="rect">
            <a:avLst/>
          </a:prstGeom>
          <a:noFill/>
        </p:spPr>
        <p:txBody>
          <a:bodyPr wrap="none" rtlCol="0">
            <a:spAutoFit/>
          </a:bodyPr>
          <a:lstStyle/>
          <a:p>
            <a:r>
              <a:rPr lang="en-US" sz="2000" dirty="0"/>
              <a:t>For ex:  15x15 cm2 cell: </a:t>
            </a:r>
          </a:p>
          <a:p>
            <a:r>
              <a:rPr lang="en-US" sz="2000" dirty="0"/>
              <a:t>Voc  0.6V and </a:t>
            </a:r>
            <a:r>
              <a:rPr lang="en-US" sz="2000" dirty="0" err="1"/>
              <a:t>Isc</a:t>
            </a:r>
            <a:r>
              <a:rPr lang="en-US" sz="2000" dirty="0"/>
              <a:t>= 0.8 A.</a:t>
            </a:r>
          </a:p>
          <a:p>
            <a:r>
              <a:rPr lang="en-US" sz="2000" dirty="0"/>
              <a:t>	P=0.48W</a:t>
            </a:r>
          </a:p>
        </p:txBody>
      </p:sp>
      <p:sp>
        <p:nvSpPr>
          <p:cNvPr id="9" name="TextBox 8"/>
          <p:cNvSpPr txBox="1"/>
          <p:nvPr/>
        </p:nvSpPr>
        <p:spPr>
          <a:xfrm>
            <a:off x="4921815" y="4477412"/>
            <a:ext cx="2668103" cy="1015663"/>
          </a:xfrm>
          <a:prstGeom prst="rect">
            <a:avLst/>
          </a:prstGeom>
          <a:noFill/>
        </p:spPr>
        <p:txBody>
          <a:bodyPr wrap="none" rtlCol="0">
            <a:spAutoFit/>
          </a:bodyPr>
          <a:lstStyle/>
          <a:p>
            <a:r>
              <a:rPr lang="en-US" sz="2000" dirty="0"/>
              <a:t>For four times Pout????</a:t>
            </a:r>
          </a:p>
          <a:p>
            <a:r>
              <a:rPr lang="en-US" sz="2000" dirty="0"/>
              <a:t>	Or </a:t>
            </a:r>
          </a:p>
          <a:p>
            <a:r>
              <a:rPr lang="en-US" sz="2000" dirty="0"/>
              <a:t>Increase power out???</a:t>
            </a:r>
          </a:p>
        </p:txBody>
      </p:sp>
      <p:pic>
        <p:nvPicPr>
          <p:cNvPr id="16389" name="Picture 5"/>
          <p:cNvPicPr>
            <a:picLocks noChangeAspect="1" noChangeArrowheads="1"/>
          </p:cNvPicPr>
          <p:nvPr/>
        </p:nvPicPr>
        <p:blipFill>
          <a:blip r:embed="rId2" cstate="print"/>
          <a:srcRect/>
          <a:stretch>
            <a:fillRect/>
          </a:stretch>
        </p:blipFill>
        <p:spPr bwMode="auto">
          <a:xfrm>
            <a:off x="762001" y="5456748"/>
            <a:ext cx="8921750" cy="2163252"/>
          </a:xfrm>
          <a:prstGeom prst="rect">
            <a:avLst/>
          </a:prstGeom>
          <a:noFill/>
          <a:ln w="9525">
            <a:noFill/>
            <a:miter lim="800000"/>
            <a:headEnd/>
            <a:tailEnd/>
          </a:ln>
        </p:spPr>
      </p:pic>
      <p:pic>
        <p:nvPicPr>
          <p:cNvPr id="10" name="Picture 4" descr="Image result for solar cell">
            <a:extLst>
              <a:ext uri="{FF2B5EF4-FFF2-40B4-BE49-F238E27FC236}">
                <a16:creationId xmlns:a16="http://schemas.microsoft.com/office/drawing/2014/main" id="{8568A230-8E6C-4053-8E5A-C0C5632FCE44}"/>
              </a:ext>
            </a:extLst>
          </p:cNvPr>
          <p:cNvPicPr>
            <a:picLocks noChangeAspect="1" noChangeArrowheads="1"/>
          </p:cNvPicPr>
          <p:nvPr/>
        </p:nvPicPr>
        <p:blipFill>
          <a:blip r:embed="rId3" cstate="print"/>
          <a:srcRect/>
          <a:stretch>
            <a:fillRect/>
          </a:stretch>
        </p:blipFill>
        <p:spPr bwMode="auto">
          <a:xfrm>
            <a:off x="5700166" y="139846"/>
            <a:ext cx="3652317" cy="2749503"/>
          </a:xfrm>
          <a:prstGeom prst="rect">
            <a:avLst/>
          </a:prstGeom>
          <a:noFill/>
        </p:spPr>
      </p:pic>
      <p:pic>
        <p:nvPicPr>
          <p:cNvPr id="11" name="Picture 2" descr="Image result for solar cell">
            <a:extLst>
              <a:ext uri="{FF2B5EF4-FFF2-40B4-BE49-F238E27FC236}">
                <a16:creationId xmlns:a16="http://schemas.microsoft.com/office/drawing/2014/main" id="{4753B07B-95E6-4CBB-B22C-5ADAB7121E5A}"/>
              </a:ext>
            </a:extLst>
          </p:cNvPr>
          <p:cNvPicPr>
            <a:picLocks noChangeAspect="1" noChangeArrowheads="1"/>
          </p:cNvPicPr>
          <p:nvPr/>
        </p:nvPicPr>
        <p:blipFill>
          <a:blip r:embed="rId4" cstate="print"/>
          <a:srcRect/>
          <a:stretch>
            <a:fillRect/>
          </a:stretch>
        </p:blipFill>
        <p:spPr bwMode="auto">
          <a:xfrm>
            <a:off x="7972500" y="1965996"/>
            <a:ext cx="2187500" cy="195366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396876" y="84667"/>
            <a:ext cx="9525000" cy="1323439"/>
          </a:xfrm>
          <a:prstGeom prst="rect">
            <a:avLst/>
          </a:prstGeom>
          <a:noFill/>
          <a:ln w="9525">
            <a:noFill/>
            <a:miter lim="800000"/>
            <a:headEnd/>
            <a:tailEnd/>
          </a:ln>
        </p:spPr>
        <p:txBody>
          <a:bodyPr>
            <a:spAutoFit/>
          </a:bodyPr>
          <a:lstStyle/>
          <a:p>
            <a:pPr algn="just"/>
            <a:r>
              <a:rPr lang="en-IN" sz="2000" dirty="0">
                <a:solidFill>
                  <a:srgbClr val="0070C0"/>
                </a:solidFill>
              </a:rPr>
              <a:t>.If all photons of a certain wavelength are absorbed and the resulting minority carriers are collected, then the QE is unity or 100%. </a:t>
            </a:r>
          </a:p>
          <a:p>
            <a:pPr algn="just">
              <a:buFont typeface="Wingdings" pitchFamily="2" charset="2"/>
              <a:buChar char="Ø"/>
            </a:pPr>
            <a:endParaRPr lang="en-IN" sz="2000" dirty="0">
              <a:solidFill>
                <a:srgbClr val="0070C0"/>
              </a:solidFill>
            </a:endParaRPr>
          </a:p>
          <a:p>
            <a:pPr algn="just">
              <a:buFont typeface="Wingdings" pitchFamily="2" charset="2"/>
              <a:buChar char="Ø"/>
            </a:pPr>
            <a:r>
              <a:rPr lang="en-IN" sz="2000" dirty="0">
                <a:solidFill>
                  <a:srgbClr val="0070C0"/>
                </a:solidFill>
              </a:rPr>
              <a:t>The quantum efficiency for photons with energy below the band gap is zero</a:t>
            </a:r>
          </a:p>
        </p:txBody>
      </p:sp>
      <p:sp>
        <p:nvSpPr>
          <p:cNvPr id="5" name="Rectangle 4"/>
          <p:cNvSpPr>
            <a:spLocks noChangeArrowheads="1"/>
          </p:cNvSpPr>
          <p:nvPr/>
        </p:nvSpPr>
        <p:spPr bwMode="auto">
          <a:xfrm>
            <a:off x="42333" y="1481667"/>
            <a:ext cx="4699000" cy="1938992"/>
          </a:xfrm>
          <a:prstGeom prst="rect">
            <a:avLst/>
          </a:prstGeom>
          <a:noFill/>
          <a:ln w="9525">
            <a:noFill/>
            <a:miter lim="800000"/>
            <a:headEnd/>
            <a:tailEnd/>
          </a:ln>
        </p:spPr>
        <p:txBody>
          <a:bodyPr wrap="square">
            <a:spAutoFit/>
          </a:bodyPr>
          <a:lstStyle/>
          <a:p>
            <a:pPr algn="just"/>
            <a:r>
              <a:rPr lang="en-IN" sz="2000" dirty="0">
                <a:solidFill>
                  <a:srgbClr val="0070C0"/>
                </a:solidFill>
              </a:rPr>
              <a:t>Photon of different </a:t>
            </a:r>
            <a:r>
              <a:rPr lang="el-GR" sz="2000" dirty="0">
                <a:solidFill>
                  <a:srgbClr val="0070C0"/>
                </a:solidFill>
              </a:rPr>
              <a:t>λ</a:t>
            </a:r>
            <a:r>
              <a:rPr lang="en-US" sz="2000" dirty="0">
                <a:solidFill>
                  <a:srgbClr val="0070C0"/>
                </a:solidFill>
              </a:rPr>
              <a:t> </a:t>
            </a:r>
            <a:r>
              <a:rPr lang="en-IN" sz="2000" dirty="0">
                <a:solidFill>
                  <a:srgbClr val="0070C0"/>
                </a:solidFill>
              </a:rPr>
              <a:t>absorbed at different depth</a:t>
            </a:r>
          </a:p>
          <a:p>
            <a:pPr algn="just"/>
            <a:endParaRPr lang="en-IN" sz="2000" dirty="0">
              <a:solidFill>
                <a:srgbClr val="0070C0"/>
              </a:solidFill>
            </a:endParaRPr>
          </a:p>
          <a:p>
            <a:pPr algn="just"/>
            <a:r>
              <a:rPr lang="en-IN" sz="2000" dirty="0">
                <a:solidFill>
                  <a:srgbClr val="0070C0"/>
                </a:solidFill>
              </a:rPr>
              <a:t>Generation  and collection of charge career before recombination in QE curve </a:t>
            </a:r>
          </a:p>
          <a:p>
            <a:pPr algn="just">
              <a:buFont typeface="Wingdings" pitchFamily="2" charset="2"/>
              <a:buChar char="Ø"/>
            </a:pPr>
            <a:endParaRPr lang="en-IN" sz="2000" dirty="0">
              <a:solidFill>
                <a:srgbClr val="0070C0"/>
              </a:solidFill>
            </a:endParaRPr>
          </a:p>
        </p:txBody>
      </p:sp>
      <p:pic>
        <p:nvPicPr>
          <p:cNvPr id="6" name="Picture 2"/>
          <p:cNvPicPr>
            <a:picLocks noChangeAspect="1" noChangeArrowheads="1"/>
          </p:cNvPicPr>
          <p:nvPr/>
        </p:nvPicPr>
        <p:blipFill>
          <a:blip r:embed="rId2" cstate="print"/>
          <a:srcRect/>
          <a:stretch>
            <a:fillRect/>
          </a:stretch>
        </p:blipFill>
        <p:spPr bwMode="auto">
          <a:xfrm>
            <a:off x="5164667" y="1566334"/>
            <a:ext cx="4667250" cy="2952750"/>
          </a:xfrm>
          <a:prstGeom prst="rect">
            <a:avLst/>
          </a:prstGeom>
          <a:noFill/>
          <a:ln w="9525">
            <a:noFill/>
            <a:miter lim="800000"/>
            <a:headEnd/>
            <a:tailEnd/>
          </a:ln>
        </p:spPr>
      </p:pic>
      <p:sp>
        <p:nvSpPr>
          <p:cNvPr id="7" name="Rectangle 6"/>
          <p:cNvSpPr>
            <a:spLocks noChangeArrowheads="1"/>
          </p:cNvSpPr>
          <p:nvPr/>
        </p:nvSpPr>
        <p:spPr bwMode="auto">
          <a:xfrm>
            <a:off x="0" y="3373306"/>
            <a:ext cx="4699000" cy="2246769"/>
          </a:xfrm>
          <a:prstGeom prst="rect">
            <a:avLst/>
          </a:prstGeom>
          <a:noFill/>
          <a:ln w="9525">
            <a:noFill/>
            <a:miter lim="800000"/>
            <a:headEnd/>
            <a:tailEnd/>
          </a:ln>
        </p:spPr>
        <p:txBody>
          <a:bodyPr wrap="square">
            <a:spAutoFit/>
          </a:bodyPr>
          <a:lstStyle/>
          <a:p>
            <a:pPr algn="just"/>
            <a:r>
              <a:rPr lang="en-US" sz="2000" dirty="0">
                <a:solidFill>
                  <a:srgbClr val="0070C0"/>
                </a:solidFill>
              </a:rPr>
              <a:t>High energy blue photon absorbed near to surface  (100nm)</a:t>
            </a:r>
            <a:endParaRPr lang="en-IN" sz="2000" dirty="0">
              <a:solidFill>
                <a:srgbClr val="0070C0"/>
              </a:solidFill>
            </a:endParaRPr>
          </a:p>
          <a:p>
            <a:pPr algn="just"/>
            <a:endParaRPr lang="en-IN" sz="2000" dirty="0">
              <a:solidFill>
                <a:srgbClr val="0070C0"/>
              </a:solidFill>
            </a:endParaRPr>
          </a:p>
          <a:p>
            <a:pPr algn="just"/>
            <a:r>
              <a:rPr lang="en-IN" sz="2000" dirty="0">
                <a:solidFill>
                  <a:srgbClr val="0070C0"/>
                </a:solidFill>
              </a:rPr>
              <a:t>Mid </a:t>
            </a:r>
            <a:r>
              <a:rPr lang="el-GR" sz="2000" dirty="0">
                <a:solidFill>
                  <a:srgbClr val="0070C0"/>
                </a:solidFill>
              </a:rPr>
              <a:t>λ</a:t>
            </a:r>
            <a:r>
              <a:rPr lang="en-US" sz="2000" dirty="0">
                <a:solidFill>
                  <a:srgbClr val="0070C0"/>
                </a:solidFill>
              </a:rPr>
              <a:t> green need few micron  and Long wavelength red photon need few hundred micrometer.</a:t>
            </a:r>
            <a:endParaRPr lang="en-IN" sz="2000" dirty="0">
              <a:solidFill>
                <a:srgbClr val="0070C0"/>
              </a:solidFill>
            </a:endParaRPr>
          </a:p>
          <a:p>
            <a:pPr algn="just">
              <a:buFont typeface="Wingdings" pitchFamily="2" charset="2"/>
              <a:buChar char="Ø"/>
            </a:pPr>
            <a:endParaRPr lang="en-IN" sz="2000" dirty="0">
              <a:solidFill>
                <a:srgbClr val="0070C0"/>
              </a:solidFill>
            </a:endParaRPr>
          </a:p>
        </p:txBody>
      </p:sp>
      <p:sp>
        <p:nvSpPr>
          <p:cNvPr id="8" name="Rectangle 7"/>
          <p:cNvSpPr>
            <a:spLocks noChangeArrowheads="1"/>
          </p:cNvSpPr>
          <p:nvPr/>
        </p:nvSpPr>
        <p:spPr bwMode="auto">
          <a:xfrm>
            <a:off x="84667" y="5334000"/>
            <a:ext cx="10075333" cy="2554545"/>
          </a:xfrm>
          <a:prstGeom prst="rect">
            <a:avLst/>
          </a:prstGeom>
          <a:noFill/>
          <a:ln w="9525">
            <a:noFill/>
            <a:miter lim="800000"/>
            <a:headEnd/>
            <a:tailEnd/>
          </a:ln>
        </p:spPr>
        <p:txBody>
          <a:bodyPr wrap="square">
            <a:spAutoFit/>
          </a:bodyPr>
          <a:lstStyle/>
          <a:p>
            <a:pPr algn="just"/>
            <a:r>
              <a:rPr lang="en-US" sz="2000" dirty="0">
                <a:solidFill>
                  <a:srgbClr val="0070C0"/>
                </a:solidFill>
              </a:rPr>
              <a:t>QE for different </a:t>
            </a:r>
            <a:r>
              <a:rPr lang="el-GR" sz="2000" dirty="0">
                <a:solidFill>
                  <a:srgbClr val="0070C0"/>
                </a:solidFill>
              </a:rPr>
              <a:t>λ</a:t>
            </a:r>
            <a:r>
              <a:rPr lang="en-US" sz="2000" dirty="0">
                <a:solidFill>
                  <a:srgbClr val="0070C0"/>
                </a:solidFill>
              </a:rPr>
              <a:t> gives info about different region</a:t>
            </a:r>
          </a:p>
          <a:p>
            <a:pPr algn="just"/>
            <a:endParaRPr lang="en-US" sz="2000" dirty="0">
              <a:solidFill>
                <a:srgbClr val="0070C0"/>
              </a:solidFill>
            </a:endParaRPr>
          </a:p>
          <a:p>
            <a:pPr algn="just"/>
            <a:r>
              <a:rPr lang="en-US" sz="2000" dirty="0">
                <a:solidFill>
                  <a:srgbClr val="0070C0"/>
                </a:solidFill>
              </a:rPr>
              <a:t>High QE for blue show high generation and collection of electron due to blue photon near the junction</a:t>
            </a:r>
          </a:p>
          <a:p>
            <a:pPr algn="just"/>
            <a:endParaRPr lang="en-US" sz="2000" dirty="0">
              <a:solidFill>
                <a:srgbClr val="0070C0"/>
              </a:solidFill>
            </a:endParaRPr>
          </a:p>
          <a:p>
            <a:pPr algn="just"/>
            <a:r>
              <a:rPr lang="en-US" sz="2000" dirty="0">
                <a:solidFill>
                  <a:srgbClr val="0070C0"/>
                </a:solidFill>
              </a:rPr>
              <a:t>Low QE for red shows, electron generated away from junction and high  recombination </a:t>
            </a:r>
          </a:p>
          <a:p>
            <a:pPr algn="just"/>
            <a:endParaRPr lang="en-IN" sz="2000" dirty="0">
              <a:solidFill>
                <a:srgbClr val="0070C0"/>
              </a:solidFill>
            </a:endParaRPr>
          </a:p>
          <a:p>
            <a:pPr algn="just">
              <a:buFont typeface="Wingdings" pitchFamily="2" charset="2"/>
              <a:buChar char="Ø"/>
            </a:pPr>
            <a:endParaRPr lang="en-IN" sz="2000"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linds(horizontal)">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blinds(horizontal)">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blinds(horizontal)">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blinds(horizontal)">
                                      <p:cBhvr>
                                        <p:cTn id="37" dur="5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
                                            <p:txEl>
                                              <p:pRg st="2" end="2"/>
                                            </p:txEl>
                                          </p:spTgt>
                                        </p:tgtEl>
                                        <p:attrNameLst>
                                          <p:attrName>style.visibility</p:attrName>
                                        </p:attrNameLst>
                                      </p:cBhvr>
                                      <p:to>
                                        <p:strVal val="visible"/>
                                      </p:to>
                                    </p:set>
                                    <p:animEffect transition="in" filter="blinds(horizontal)">
                                      <p:cBhvr>
                                        <p:cTn id="42" dur="500"/>
                                        <p:tgtEl>
                                          <p:spTgt spid="8">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8">
                                            <p:txEl>
                                              <p:pRg st="4" end="4"/>
                                            </p:txEl>
                                          </p:spTgt>
                                        </p:tgtEl>
                                        <p:attrNameLst>
                                          <p:attrName>style.visibility</p:attrName>
                                        </p:attrNameLst>
                                      </p:cBhvr>
                                      <p:to>
                                        <p:strVal val="visible"/>
                                      </p:to>
                                    </p:set>
                                    <p:animEffect transition="in" filter="blinds(horizontal)">
                                      <p:cBhvr>
                                        <p:cTn id="4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cstate="print"/>
          <a:srcRect/>
          <a:stretch>
            <a:fillRect/>
          </a:stretch>
        </p:blipFill>
        <p:spPr bwMode="auto">
          <a:xfrm>
            <a:off x="301626" y="545043"/>
            <a:ext cx="9554986" cy="652991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000" y="254000"/>
            <a:ext cx="7196667" cy="400110"/>
          </a:xfrm>
          <a:prstGeom prst="rect">
            <a:avLst/>
          </a:prstGeom>
          <a:noFill/>
        </p:spPr>
        <p:txBody>
          <a:bodyPr wrap="square" rtlCol="0">
            <a:spAutoFit/>
          </a:bodyPr>
          <a:lstStyle/>
          <a:p>
            <a:r>
              <a:rPr lang="en-US" sz="2000" dirty="0"/>
              <a:t>For ex:  15x15 cm2 cell: Voc  0.6V and </a:t>
            </a:r>
            <a:r>
              <a:rPr lang="en-US" sz="2000" dirty="0" err="1"/>
              <a:t>Isc</a:t>
            </a:r>
            <a:r>
              <a:rPr lang="en-US" sz="2000" dirty="0"/>
              <a:t>= 0.8 A, P=0.48W</a:t>
            </a:r>
          </a:p>
        </p:txBody>
      </p:sp>
      <p:pic>
        <p:nvPicPr>
          <p:cNvPr id="4097" name="Picture 1"/>
          <p:cNvPicPr>
            <a:picLocks noChangeAspect="1" noChangeArrowheads="1"/>
          </p:cNvPicPr>
          <p:nvPr/>
        </p:nvPicPr>
        <p:blipFill>
          <a:blip r:embed="rId3" cstate="print"/>
          <a:srcRect/>
          <a:stretch>
            <a:fillRect/>
          </a:stretch>
        </p:blipFill>
        <p:spPr bwMode="auto">
          <a:xfrm>
            <a:off x="254001" y="677335"/>
            <a:ext cx="3562594" cy="2434166"/>
          </a:xfrm>
          <a:prstGeom prst="rect">
            <a:avLst/>
          </a:prstGeom>
          <a:noFill/>
          <a:ln w="9525">
            <a:noFill/>
            <a:miter lim="800000"/>
            <a:headEnd/>
            <a:tailEnd/>
          </a:ln>
        </p:spPr>
      </p:pic>
      <p:pic>
        <p:nvPicPr>
          <p:cNvPr id="4098" name="Picture 2"/>
          <p:cNvPicPr>
            <a:picLocks noChangeAspect="1" noChangeArrowheads="1"/>
          </p:cNvPicPr>
          <p:nvPr/>
        </p:nvPicPr>
        <p:blipFill>
          <a:blip r:embed="rId4" cstate="print"/>
          <a:srcRect/>
          <a:stretch>
            <a:fillRect/>
          </a:stretch>
        </p:blipFill>
        <p:spPr bwMode="auto">
          <a:xfrm>
            <a:off x="6160708" y="677333"/>
            <a:ext cx="3745292" cy="2434167"/>
          </a:xfrm>
          <a:prstGeom prst="rect">
            <a:avLst/>
          </a:prstGeom>
          <a:noFill/>
          <a:ln w="9525">
            <a:noFill/>
            <a:miter lim="800000"/>
            <a:headEnd/>
            <a:tailEnd/>
          </a:ln>
        </p:spPr>
      </p:pic>
      <p:pic>
        <p:nvPicPr>
          <p:cNvPr id="4099" name="Picture 3"/>
          <p:cNvPicPr>
            <a:picLocks noChangeAspect="1" noChangeArrowheads="1"/>
          </p:cNvPicPr>
          <p:nvPr/>
        </p:nvPicPr>
        <p:blipFill>
          <a:blip r:embed="rId5" cstate="print"/>
          <a:srcRect/>
          <a:stretch>
            <a:fillRect/>
          </a:stretch>
        </p:blipFill>
        <p:spPr bwMode="auto">
          <a:xfrm>
            <a:off x="308756" y="3640667"/>
            <a:ext cx="3507839" cy="2540000"/>
          </a:xfrm>
          <a:prstGeom prst="rect">
            <a:avLst/>
          </a:prstGeom>
          <a:noFill/>
          <a:ln w="9525">
            <a:noFill/>
            <a:miter lim="800000"/>
            <a:headEnd/>
            <a:tailEnd/>
          </a:ln>
        </p:spPr>
      </p:pic>
      <p:pic>
        <p:nvPicPr>
          <p:cNvPr id="4100" name="Picture 4"/>
          <p:cNvPicPr>
            <a:picLocks noChangeAspect="1" noChangeArrowheads="1"/>
          </p:cNvPicPr>
          <p:nvPr/>
        </p:nvPicPr>
        <p:blipFill>
          <a:blip r:embed="rId6" cstate="print"/>
          <a:srcRect/>
          <a:stretch>
            <a:fillRect/>
          </a:stretch>
        </p:blipFill>
        <p:spPr bwMode="auto">
          <a:xfrm>
            <a:off x="6159501" y="3556000"/>
            <a:ext cx="3725333" cy="2540000"/>
          </a:xfrm>
          <a:prstGeom prst="rect">
            <a:avLst/>
          </a:prstGeom>
          <a:noFill/>
          <a:ln w="9525">
            <a:noFill/>
            <a:miter lim="800000"/>
            <a:headEnd/>
            <a:tailEnd/>
          </a:ln>
        </p:spPr>
      </p:pic>
      <p:sp>
        <p:nvSpPr>
          <p:cNvPr id="7" name="Rectangle 6"/>
          <p:cNvSpPr/>
          <p:nvPr/>
        </p:nvSpPr>
        <p:spPr>
          <a:xfrm>
            <a:off x="6676832" y="6161852"/>
            <a:ext cx="1140056" cy="400110"/>
          </a:xfrm>
          <a:prstGeom prst="rect">
            <a:avLst/>
          </a:prstGeom>
          <a:ln>
            <a:solidFill>
              <a:schemeClr val="tx1"/>
            </a:solidFill>
          </a:ln>
        </p:spPr>
        <p:txBody>
          <a:bodyPr wrap="none">
            <a:spAutoFit/>
          </a:bodyPr>
          <a:lstStyle/>
          <a:p>
            <a:r>
              <a:rPr lang="en-US" sz="2000" b="1" dirty="0">
                <a:solidFill>
                  <a:srgbClr val="FF0000"/>
                </a:solidFill>
                <a:highlight>
                  <a:srgbClr val="FFFF00"/>
                </a:highlight>
              </a:rPr>
              <a:t>P=1.92W</a:t>
            </a:r>
          </a:p>
        </p:txBody>
      </p:sp>
      <p:sp>
        <p:nvSpPr>
          <p:cNvPr id="8" name="TextBox 7"/>
          <p:cNvSpPr txBox="1"/>
          <p:nvPr/>
        </p:nvSpPr>
        <p:spPr>
          <a:xfrm>
            <a:off x="272535" y="6519333"/>
            <a:ext cx="9859622" cy="400110"/>
          </a:xfrm>
          <a:prstGeom prst="rect">
            <a:avLst/>
          </a:prstGeom>
          <a:noFill/>
        </p:spPr>
        <p:txBody>
          <a:bodyPr wrap="none" rtlCol="0">
            <a:spAutoFit/>
          </a:bodyPr>
          <a:lstStyle/>
          <a:p>
            <a:r>
              <a:rPr lang="en-US" sz="2000" dirty="0"/>
              <a:t>In a typical PV module 36 cells are connected in series, giving 36 times Voc at </a:t>
            </a:r>
            <a:r>
              <a:rPr lang="en-US" sz="2000" dirty="0" err="1"/>
              <a:t>Isc</a:t>
            </a:r>
            <a:r>
              <a:rPr lang="en-US" sz="2000" dirty="0"/>
              <a:t> of single cell</a:t>
            </a:r>
          </a:p>
        </p:txBody>
      </p:sp>
      <p:sp>
        <p:nvSpPr>
          <p:cNvPr id="9" name="TextBox 8"/>
          <p:cNvSpPr txBox="1"/>
          <p:nvPr/>
        </p:nvSpPr>
        <p:spPr>
          <a:xfrm>
            <a:off x="338667" y="6942667"/>
            <a:ext cx="2661370" cy="400110"/>
          </a:xfrm>
          <a:prstGeom prst="rect">
            <a:avLst/>
          </a:prstGeom>
          <a:noFill/>
        </p:spPr>
        <p:txBody>
          <a:bodyPr wrap="none" rtlCol="0">
            <a:spAutoFit/>
          </a:bodyPr>
          <a:lstStyle/>
          <a:p>
            <a:r>
              <a:rPr lang="en-US" sz="2000" dirty="0"/>
              <a:t>Why 36 cell in series???</a:t>
            </a:r>
          </a:p>
        </p:txBody>
      </p:sp>
      <p:sp>
        <p:nvSpPr>
          <p:cNvPr id="10" name="TextBox 9"/>
          <p:cNvSpPr txBox="1"/>
          <p:nvPr/>
        </p:nvSpPr>
        <p:spPr>
          <a:xfrm>
            <a:off x="7044537" y="169333"/>
            <a:ext cx="1996059" cy="400110"/>
          </a:xfrm>
          <a:prstGeom prst="rect">
            <a:avLst/>
          </a:prstGeom>
          <a:noFill/>
        </p:spPr>
        <p:txBody>
          <a:bodyPr wrap="none" rtlCol="0">
            <a:spAutoFit/>
          </a:bodyPr>
          <a:lstStyle/>
          <a:p>
            <a:r>
              <a:rPr lang="en-US" sz="2000" dirty="0"/>
              <a:t>2 cells in a series:</a:t>
            </a:r>
          </a:p>
        </p:txBody>
      </p:sp>
      <p:sp>
        <p:nvSpPr>
          <p:cNvPr id="11" name="TextBox 10"/>
          <p:cNvSpPr txBox="1"/>
          <p:nvPr/>
        </p:nvSpPr>
        <p:spPr>
          <a:xfrm>
            <a:off x="508000" y="3217333"/>
            <a:ext cx="2938112" cy="400110"/>
          </a:xfrm>
          <a:prstGeom prst="rect">
            <a:avLst/>
          </a:prstGeom>
          <a:noFill/>
        </p:spPr>
        <p:txBody>
          <a:bodyPr wrap="none" rtlCol="0">
            <a:spAutoFit/>
          </a:bodyPr>
          <a:lstStyle/>
          <a:p>
            <a:r>
              <a:rPr lang="en-US" sz="2000" dirty="0"/>
              <a:t>2 cells connected parallel :</a:t>
            </a:r>
          </a:p>
        </p:txBody>
      </p:sp>
      <p:sp>
        <p:nvSpPr>
          <p:cNvPr id="12" name="TextBox 11"/>
          <p:cNvSpPr txBox="1"/>
          <p:nvPr/>
        </p:nvSpPr>
        <p:spPr>
          <a:xfrm>
            <a:off x="6259862" y="3132667"/>
            <a:ext cx="3026919" cy="400110"/>
          </a:xfrm>
          <a:prstGeom prst="rect">
            <a:avLst/>
          </a:prstGeom>
          <a:noFill/>
        </p:spPr>
        <p:txBody>
          <a:bodyPr wrap="none" rtlCol="0">
            <a:spAutoFit/>
          </a:bodyPr>
          <a:lstStyle/>
          <a:p>
            <a:r>
              <a:rPr lang="en-US" sz="2000" dirty="0"/>
              <a:t>To twice the </a:t>
            </a:r>
            <a:r>
              <a:rPr lang="en-US" sz="2000" dirty="0" err="1"/>
              <a:t>Ics</a:t>
            </a:r>
            <a:r>
              <a:rPr lang="en-US" sz="2000" dirty="0"/>
              <a:t> and Voc???</a:t>
            </a:r>
          </a:p>
        </p:txBody>
      </p:sp>
      <p:pic>
        <p:nvPicPr>
          <p:cNvPr id="4101" name="Picture 5"/>
          <p:cNvPicPr>
            <a:picLocks noChangeAspect="1" noChangeArrowheads="1"/>
          </p:cNvPicPr>
          <p:nvPr/>
        </p:nvPicPr>
        <p:blipFill>
          <a:blip r:embed="rId7" cstate="print"/>
          <a:srcRect/>
          <a:stretch>
            <a:fillRect/>
          </a:stretch>
        </p:blipFill>
        <p:spPr bwMode="auto">
          <a:xfrm>
            <a:off x="3894667" y="1185334"/>
            <a:ext cx="2116667" cy="429154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0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9333" y="254000"/>
            <a:ext cx="3721596" cy="502766"/>
          </a:xfrm>
          <a:prstGeom prst="rect">
            <a:avLst/>
          </a:prstGeom>
          <a:noFill/>
        </p:spPr>
        <p:txBody>
          <a:bodyPr wrap="none" rtlCol="0">
            <a:spAutoFit/>
          </a:bodyPr>
          <a:lstStyle/>
          <a:p>
            <a:r>
              <a:rPr lang="en-US" sz="2667" dirty="0"/>
              <a:t>Mismatch in cell/module:</a:t>
            </a:r>
          </a:p>
        </p:txBody>
      </p:sp>
      <p:pic>
        <p:nvPicPr>
          <p:cNvPr id="3074" name="Picture 2" descr="shaded solar cell module"/>
          <p:cNvPicPr>
            <a:picLocks noChangeAspect="1" noChangeArrowheads="1"/>
          </p:cNvPicPr>
          <p:nvPr/>
        </p:nvPicPr>
        <p:blipFill>
          <a:blip r:embed="rId2" cstate="print"/>
          <a:srcRect/>
          <a:stretch>
            <a:fillRect/>
          </a:stretch>
        </p:blipFill>
        <p:spPr bwMode="auto">
          <a:xfrm>
            <a:off x="6614584" y="1100667"/>
            <a:ext cx="3376083" cy="3136446"/>
          </a:xfrm>
          <a:prstGeom prst="rect">
            <a:avLst/>
          </a:prstGeom>
          <a:noFill/>
        </p:spPr>
      </p:pic>
      <p:sp>
        <p:nvSpPr>
          <p:cNvPr id="4" name="TextBox 3"/>
          <p:cNvSpPr txBox="1"/>
          <p:nvPr/>
        </p:nvSpPr>
        <p:spPr>
          <a:xfrm>
            <a:off x="84667" y="762000"/>
            <a:ext cx="6424516" cy="3477875"/>
          </a:xfrm>
          <a:prstGeom prst="rect">
            <a:avLst/>
          </a:prstGeom>
          <a:noFill/>
        </p:spPr>
        <p:txBody>
          <a:bodyPr wrap="none" rtlCol="0">
            <a:spAutoFit/>
          </a:bodyPr>
          <a:lstStyle/>
          <a:p>
            <a:r>
              <a:rPr lang="en-US" sz="2000" dirty="0"/>
              <a:t>For max power output from module and array, </a:t>
            </a:r>
          </a:p>
          <a:p>
            <a:r>
              <a:rPr lang="en-US" sz="2000" dirty="0"/>
              <a:t>	cells connected in series or parallel </a:t>
            </a:r>
          </a:p>
          <a:p>
            <a:r>
              <a:rPr lang="en-US" sz="2000" dirty="0"/>
              <a:t>	should be identical in term of electrical parameters</a:t>
            </a:r>
          </a:p>
          <a:p>
            <a:r>
              <a:rPr lang="en-US" sz="2000" dirty="0"/>
              <a:t>	Identical in terms of optical parameters</a:t>
            </a:r>
          </a:p>
          <a:p>
            <a:endParaRPr lang="en-US" sz="2000" dirty="0"/>
          </a:p>
          <a:p>
            <a:r>
              <a:rPr lang="en-US" sz="2000" dirty="0"/>
              <a:t>Some differences due to:</a:t>
            </a:r>
          </a:p>
          <a:p>
            <a:r>
              <a:rPr lang="en-US" sz="2000" dirty="0"/>
              <a:t>	difference in cell processing</a:t>
            </a:r>
          </a:p>
          <a:p>
            <a:r>
              <a:rPr lang="en-US" sz="2000" dirty="0"/>
              <a:t>	different out side condition/shading</a:t>
            </a:r>
          </a:p>
          <a:p>
            <a:r>
              <a:rPr lang="en-US" sz="2000" dirty="0"/>
              <a:t>	semi transparent for exposure over the time</a:t>
            </a:r>
          </a:p>
          <a:p>
            <a:r>
              <a:rPr lang="en-US" sz="2000" dirty="0"/>
              <a:t>	breaking glass/damage/ATR film </a:t>
            </a:r>
          </a:p>
          <a:p>
            <a:endParaRPr lang="en-US" sz="2000" dirty="0"/>
          </a:p>
        </p:txBody>
      </p:sp>
      <p:sp>
        <p:nvSpPr>
          <p:cNvPr id="5" name="TextBox 4"/>
          <p:cNvSpPr txBox="1"/>
          <p:nvPr/>
        </p:nvSpPr>
        <p:spPr>
          <a:xfrm>
            <a:off x="84667" y="4233333"/>
            <a:ext cx="5621860" cy="1631216"/>
          </a:xfrm>
          <a:prstGeom prst="rect">
            <a:avLst/>
          </a:prstGeom>
          <a:noFill/>
        </p:spPr>
        <p:txBody>
          <a:bodyPr wrap="none" rtlCol="0">
            <a:spAutoFit/>
          </a:bodyPr>
          <a:lstStyle/>
          <a:p>
            <a:r>
              <a:rPr lang="en-US" sz="2000" dirty="0"/>
              <a:t>Any non-identical cell/module/condition: </a:t>
            </a:r>
          </a:p>
          <a:p>
            <a:r>
              <a:rPr lang="en-US" sz="2000" dirty="0"/>
              <a:t>	</a:t>
            </a:r>
            <a:r>
              <a:rPr lang="en-US" sz="2000" dirty="0">
                <a:solidFill>
                  <a:srgbClr val="FF0000"/>
                </a:solidFill>
              </a:rPr>
              <a:t>best case:</a:t>
            </a:r>
          </a:p>
          <a:p>
            <a:r>
              <a:rPr lang="en-US" sz="2000" dirty="0"/>
              <a:t>		 loss in output power</a:t>
            </a:r>
          </a:p>
          <a:p>
            <a:r>
              <a:rPr lang="en-US" sz="2000" dirty="0"/>
              <a:t>	</a:t>
            </a:r>
            <a:r>
              <a:rPr lang="en-US" sz="2000" dirty="0">
                <a:solidFill>
                  <a:srgbClr val="FF0000"/>
                </a:solidFill>
              </a:rPr>
              <a:t>worst case:</a:t>
            </a:r>
          </a:p>
          <a:p>
            <a:r>
              <a:rPr lang="en-US" sz="2000" dirty="0"/>
              <a:t>		severe physical damage to module</a:t>
            </a:r>
          </a:p>
        </p:txBody>
      </p:sp>
      <p:sp>
        <p:nvSpPr>
          <p:cNvPr id="6" name="TextBox 5"/>
          <p:cNvSpPr txBox="1"/>
          <p:nvPr/>
        </p:nvSpPr>
        <p:spPr>
          <a:xfrm>
            <a:off x="254000" y="5916745"/>
            <a:ext cx="9310947" cy="1015663"/>
          </a:xfrm>
          <a:prstGeom prst="rect">
            <a:avLst/>
          </a:prstGeom>
          <a:noFill/>
        </p:spPr>
        <p:txBody>
          <a:bodyPr wrap="none" rtlCol="0">
            <a:spAutoFit/>
          </a:bodyPr>
          <a:lstStyle/>
          <a:p>
            <a:r>
              <a:rPr lang="en-US" sz="2000" dirty="0"/>
              <a:t>Most common mismatch due to electrical parameters:</a:t>
            </a:r>
          </a:p>
          <a:p>
            <a:r>
              <a:rPr lang="en-US" sz="2000" dirty="0"/>
              <a:t>	mismatch due to Voc or </a:t>
            </a:r>
            <a:r>
              <a:rPr lang="en-US" sz="2000" dirty="0" err="1"/>
              <a:t>Isc</a:t>
            </a:r>
            <a:endParaRPr lang="en-US" sz="2000" dirty="0"/>
          </a:p>
          <a:p>
            <a:r>
              <a:rPr lang="en-US" sz="2000" dirty="0"/>
              <a:t>	mismatch is very common in series and also increases due to shading exposure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blinds(horizontal)">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rrent and voltage cells in series"/>
          <p:cNvPicPr>
            <a:picLocks noChangeAspect="1" noChangeArrowheads="1"/>
          </p:cNvPicPr>
          <p:nvPr/>
        </p:nvPicPr>
        <p:blipFill>
          <a:blip r:embed="rId2" cstate="print"/>
          <a:srcRect/>
          <a:stretch>
            <a:fillRect/>
          </a:stretch>
        </p:blipFill>
        <p:spPr bwMode="auto">
          <a:xfrm>
            <a:off x="6011333" y="592667"/>
            <a:ext cx="4064000" cy="1354667"/>
          </a:xfrm>
          <a:prstGeom prst="rect">
            <a:avLst/>
          </a:prstGeom>
          <a:noFill/>
        </p:spPr>
      </p:pic>
      <p:sp>
        <p:nvSpPr>
          <p:cNvPr id="3" name="Rectangle 2"/>
          <p:cNvSpPr/>
          <p:nvPr/>
        </p:nvSpPr>
        <p:spPr>
          <a:xfrm>
            <a:off x="2286000" y="338667"/>
            <a:ext cx="5080000" cy="400110"/>
          </a:xfrm>
          <a:prstGeom prst="rect">
            <a:avLst/>
          </a:prstGeom>
        </p:spPr>
        <p:txBody>
          <a:bodyPr>
            <a:spAutoFit/>
          </a:bodyPr>
          <a:lstStyle/>
          <a:p>
            <a:pPr fontAlgn="ctr"/>
            <a:r>
              <a:rPr lang="en-US" sz="2000" b="1" dirty="0"/>
              <a:t>Mismatch for Cells Connected in series:</a:t>
            </a:r>
            <a:endParaRPr lang="en-US" sz="2000" dirty="0"/>
          </a:p>
        </p:txBody>
      </p:sp>
      <p:pic>
        <p:nvPicPr>
          <p:cNvPr id="2051" name="Picture 3"/>
          <p:cNvPicPr>
            <a:picLocks noChangeAspect="1" noChangeArrowheads="1"/>
          </p:cNvPicPr>
          <p:nvPr/>
        </p:nvPicPr>
        <p:blipFill>
          <a:blip r:embed="rId3" cstate="print"/>
          <a:srcRect/>
          <a:stretch>
            <a:fillRect/>
          </a:stretch>
        </p:blipFill>
        <p:spPr bwMode="auto">
          <a:xfrm>
            <a:off x="6688667" y="2032000"/>
            <a:ext cx="3217333" cy="25400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6688667" y="4656667"/>
            <a:ext cx="3252282" cy="2480930"/>
          </a:xfrm>
          <a:prstGeom prst="rect">
            <a:avLst/>
          </a:prstGeom>
          <a:noFill/>
          <a:ln w="9525">
            <a:noFill/>
            <a:miter lim="800000"/>
            <a:headEnd/>
            <a:tailEnd/>
          </a:ln>
        </p:spPr>
      </p:pic>
      <p:sp>
        <p:nvSpPr>
          <p:cNvPr id="7" name="TextBox 6"/>
          <p:cNvSpPr txBox="1"/>
          <p:nvPr/>
        </p:nvSpPr>
        <p:spPr>
          <a:xfrm>
            <a:off x="423334" y="813858"/>
            <a:ext cx="3282373" cy="400110"/>
          </a:xfrm>
          <a:prstGeom prst="rect">
            <a:avLst/>
          </a:prstGeom>
          <a:noFill/>
        </p:spPr>
        <p:txBody>
          <a:bodyPr wrap="none" rtlCol="0">
            <a:spAutoFit/>
          </a:bodyPr>
          <a:lstStyle/>
          <a:p>
            <a:r>
              <a:rPr lang="en-US" sz="2000" dirty="0"/>
              <a:t>In which case Power loss ????</a:t>
            </a:r>
          </a:p>
        </p:txBody>
      </p:sp>
      <p:sp>
        <p:nvSpPr>
          <p:cNvPr id="8" name="TextBox 7"/>
          <p:cNvSpPr txBox="1"/>
          <p:nvPr/>
        </p:nvSpPr>
        <p:spPr>
          <a:xfrm>
            <a:off x="592667" y="2284082"/>
            <a:ext cx="5575501" cy="1631216"/>
          </a:xfrm>
          <a:prstGeom prst="rect">
            <a:avLst/>
          </a:prstGeom>
          <a:noFill/>
        </p:spPr>
        <p:txBody>
          <a:bodyPr wrap="none" rtlCol="0">
            <a:spAutoFit/>
          </a:bodyPr>
          <a:lstStyle/>
          <a:p>
            <a:r>
              <a:rPr lang="en-US" sz="2000" dirty="0"/>
              <a:t>Cells operating near open circuit mode: </a:t>
            </a:r>
          </a:p>
          <a:p>
            <a:r>
              <a:rPr lang="en-US" sz="2000" dirty="0"/>
              <a:t>	output voltage of combination: sum of two</a:t>
            </a:r>
          </a:p>
          <a:p>
            <a:r>
              <a:rPr lang="en-US" sz="2000" dirty="0"/>
              <a:t>	</a:t>
            </a:r>
            <a:r>
              <a:rPr lang="en-US" sz="2000" dirty="0" err="1"/>
              <a:t>Isc</a:t>
            </a:r>
            <a:r>
              <a:rPr lang="en-US" sz="2000" dirty="0"/>
              <a:t> same for both: same current flow </a:t>
            </a:r>
          </a:p>
          <a:p>
            <a:r>
              <a:rPr lang="en-US" sz="2000" dirty="0"/>
              <a:t>	power output: sum of two</a:t>
            </a:r>
          </a:p>
          <a:p>
            <a:r>
              <a:rPr lang="en-US" sz="2000" dirty="0"/>
              <a:t>			</a:t>
            </a:r>
            <a:endParaRPr lang="en-US" sz="2000" dirty="0">
              <a:solidFill>
                <a:srgbClr val="FF0000"/>
              </a:solidFill>
            </a:endParaRPr>
          </a:p>
        </p:txBody>
      </p:sp>
      <p:sp>
        <p:nvSpPr>
          <p:cNvPr id="9" name="TextBox 8"/>
          <p:cNvSpPr txBox="1"/>
          <p:nvPr/>
        </p:nvSpPr>
        <p:spPr>
          <a:xfrm>
            <a:off x="592667" y="4910666"/>
            <a:ext cx="5675464" cy="1938992"/>
          </a:xfrm>
          <a:prstGeom prst="rect">
            <a:avLst/>
          </a:prstGeom>
          <a:noFill/>
        </p:spPr>
        <p:txBody>
          <a:bodyPr wrap="none" rtlCol="0">
            <a:spAutoFit/>
          </a:bodyPr>
          <a:lstStyle/>
          <a:p>
            <a:r>
              <a:rPr lang="en-US" sz="2000" dirty="0"/>
              <a:t>Cells operating in short circuit mode: </a:t>
            </a:r>
          </a:p>
          <a:p>
            <a:r>
              <a:rPr lang="en-US" sz="2000" dirty="0"/>
              <a:t>	output voltage of combination: sum of two</a:t>
            </a:r>
          </a:p>
          <a:p>
            <a:r>
              <a:rPr lang="en-US" sz="2000" dirty="0"/>
              <a:t>	max current in the combination is limited </a:t>
            </a:r>
          </a:p>
          <a:p>
            <a:r>
              <a:rPr lang="en-US" sz="2000" dirty="0"/>
              <a:t>	by the cell of lower </a:t>
            </a:r>
            <a:r>
              <a:rPr lang="en-US" sz="2000" dirty="0" err="1"/>
              <a:t>Isc</a:t>
            </a:r>
            <a:endParaRPr lang="en-US" sz="2000" dirty="0"/>
          </a:p>
          <a:p>
            <a:r>
              <a:rPr lang="en-US" sz="2000" dirty="0"/>
              <a:t>	max power output: limited by lower current</a:t>
            </a:r>
          </a:p>
          <a:p>
            <a:r>
              <a:rPr lang="en-US" sz="2000" dirty="0"/>
              <a:t>			</a:t>
            </a:r>
            <a:endParaRPr lang="en-US" sz="2000" dirty="0">
              <a:solidFill>
                <a:srgbClr val="FF0000"/>
              </a:solidFill>
            </a:endParaRPr>
          </a:p>
        </p:txBody>
      </p:sp>
      <p:sp>
        <p:nvSpPr>
          <p:cNvPr id="10" name="Rectangle 9"/>
          <p:cNvSpPr/>
          <p:nvPr/>
        </p:nvSpPr>
        <p:spPr>
          <a:xfrm>
            <a:off x="4487334" y="3556000"/>
            <a:ext cx="1632113" cy="400110"/>
          </a:xfrm>
          <a:prstGeom prst="rect">
            <a:avLst/>
          </a:prstGeom>
        </p:spPr>
        <p:txBody>
          <a:bodyPr wrap="none">
            <a:spAutoFit/>
          </a:bodyPr>
          <a:lstStyle/>
          <a:p>
            <a:r>
              <a:rPr lang="en-US" sz="2000" dirty="0">
                <a:solidFill>
                  <a:srgbClr val="FF0000"/>
                </a:solidFill>
              </a:rPr>
              <a:t>no power loss</a:t>
            </a:r>
            <a:endParaRPr lang="en-US" sz="2000" dirty="0"/>
          </a:p>
        </p:txBody>
      </p:sp>
      <p:sp>
        <p:nvSpPr>
          <p:cNvPr id="11" name="Rectangle 10"/>
          <p:cNvSpPr/>
          <p:nvPr/>
        </p:nvSpPr>
        <p:spPr>
          <a:xfrm>
            <a:off x="4656667" y="6690584"/>
            <a:ext cx="1362809" cy="400110"/>
          </a:xfrm>
          <a:prstGeom prst="rect">
            <a:avLst/>
          </a:prstGeom>
        </p:spPr>
        <p:txBody>
          <a:bodyPr wrap="none">
            <a:spAutoFit/>
          </a:bodyPr>
          <a:lstStyle/>
          <a:p>
            <a:r>
              <a:rPr lang="en-US" sz="2000" dirty="0">
                <a:solidFill>
                  <a:srgbClr val="FF0000"/>
                </a:solidFill>
              </a:rPr>
              <a:t> power loss</a:t>
            </a:r>
            <a:endParaRPr lang="en-US" sz="2000" dirty="0"/>
          </a:p>
        </p:txBody>
      </p:sp>
      <p:sp>
        <p:nvSpPr>
          <p:cNvPr id="12" name="TextBox 11"/>
          <p:cNvSpPr txBox="1"/>
          <p:nvPr/>
        </p:nvSpPr>
        <p:spPr>
          <a:xfrm>
            <a:off x="671306" y="1536964"/>
            <a:ext cx="2707151" cy="400110"/>
          </a:xfrm>
          <a:prstGeom prst="rect">
            <a:avLst/>
          </a:prstGeom>
          <a:noFill/>
        </p:spPr>
        <p:txBody>
          <a:bodyPr wrap="none" rtlCol="0">
            <a:spAutoFit/>
          </a:bodyPr>
          <a:lstStyle/>
          <a:p>
            <a:r>
              <a:rPr lang="en-US" sz="2000" dirty="0">
                <a:solidFill>
                  <a:srgbClr val="FF0000"/>
                </a:solidFill>
              </a:rPr>
              <a:t>Difference b/w Voc ????</a:t>
            </a:r>
          </a:p>
        </p:txBody>
      </p:sp>
      <p:sp>
        <p:nvSpPr>
          <p:cNvPr id="13" name="Rectangle 12"/>
          <p:cNvSpPr/>
          <p:nvPr/>
        </p:nvSpPr>
        <p:spPr>
          <a:xfrm>
            <a:off x="423333" y="4233333"/>
            <a:ext cx="2785250" cy="400110"/>
          </a:xfrm>
          <a:prstGeom prst="rect">
            <a:avLst/>
          </a:prstGeom>
        </p:spPr>
        <p:txBody>
          <a:bodyPr wrap="none">
            <a:spAutoFit/>
          </a:bodyPr>
          <a:lstStyle/>
          <a:p>
            <a:r>
              <a:rPr lang="en-US" sz="2000" dirty="0">
                <a:solidFill>
                  <a:srgbClr val="FF0000"/>
                </a:solidFill>
              </a:rPr>
              <a:t>Difference b/w </a:t>
            </a:r>
            <a:r>
              <a:rPr lang="en-US" sz="2000" dirty="0" err="1">
                <a:solidFill>
                  <a:srgbClr val="FF0000"/>
                </a:solidFill>
              </a:rPr>
              <a:t>Isc</a:t>
            </a:r>
            <a:r>
              <a:rPr lang="en-US" sz="2000"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linds(horizont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blinds(horizontal)">
                                      <p:cBhvr>
                                        <p:cTn id="19" dur="500"/>
                                        <p:tgtEl>
                                          <p:spTgt spid="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5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blinds(horizontal)">
                                      <p:cBhvr>
                                        <p:cTn id="28" dur="500"/>
                                        <p:tgtEl>
                                          <p:spTgt spid="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blinds(horizontal)">
                                      <p:cBhvr>
                                        <p:cTn id="37" dur="500"/>
                                        <p:tgtEl>
                                          <p:spTgt spid="8">
                                            <p:txEl>
                                              <p:pRg st="1" end="1"/>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8">
                                            <p:txEl>
                                              <p:pRg st="2" end="2"/>
                                            </p:txEl>
                                          </p:spTgt>
                                        </p:tgtEl>
                                        <p:attrNameLst>
                                          <p:attrName>style.visibility</p:attrName>
                                        </p:attrNameLst>
                                      </p:cBhvr>
                                      <p:to>
                                        <p:strVal val="visible"/>
                                      </p:to>
                                    </p:set>
                                    <p:animEffect transition="in" filter="blinds(horizontal)">
                                      <p:cBhvr>
                                        <p:cTn id="40" dur="500"/>
                                        <p:tgtEl>
                                          <p:spTgt spid="8">
                                            <p:txEl>
                                              <p:pRg st="2" end="2"/>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animEffect transition="in" filter="blinds(horizontal)">
                                      <p:cBhvr>
                                        <p:cTn id="43" dur="500"/>
                                        <p:tgtEl>
                                          <p:spTgt spid="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9">
                                            <p:txEl>
                                              <p:pRg st="1" end="1"/>
                                            </p:txEl>
                                          </p:spTgt>
                                        </p:tgtEl>
                                        <p:attrNameLst>
                                          <p:attrName>style.visibility</p:attrName>
                                        </p:attrNameLst>
                                      </p:cBhvr>
                                      <p:to>
                                        <p:strVal val="visible"/>
                                      </p:to>
                                    </p:set>
                                    <p:animEffect transition="in" filter="blinds(horizontal)">
                                      <p:cBhvr>
                                        <p:cTn id="48" dur="500"/>
                                        <p:tgtEl>
                                          <p:spTgt spid="9">
                                            <p:txEl>
                                              <p:pRg st="1" end="1"/>
                                            </p:txEl>
                                          </p:spTgt>
                                        </p:tgtEl>
                                      </p:cBhvr>
                                    </p:animEffect>
                                  </p:childTnLst>
                                </p:cTn>
                              </p:par>
                              <p:par>
                                <p:cTn id="49" presetID="3" presetClass="entr" presetSubtype="1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animEffect transition="in" filter="blinds(horizontal)">
                                      <p:cBhvr>
                                        <p:cTn id="51" dur="500"/>
                                        <p:tgtEl>
                                          <p:spTgt spid="9">
                                            <p:txEl>
                                              <p:pRg st="2" end="2"/>
                                            </p:txEl>
                                          </p:spTgt>
                                        </p:tgtEl>
                                      </p:cBhvr>
                                    </p:animEffect>
                                  </p:childTnLst>
                                </p:cTn>
                              </p:par>
                              <p:par>
                                <p:cTn id="52" presetID="3" presetClass="entr" presetSubtype="10" fill="hold" nodeType="withEffect">
                                  <p:stCondLst>
                                    <p:cond delay="0"/>
                                  </p:stCondLst>
                                  <p:childTnLst>
                                    <p:set>
                                      <p:cBhvr>
                                        <p:cTn id="53" dur="1" fill="hold">
                                          <p:stCondLst>
                                            <p:cond delay="0"/>
                                          </p:stCondLst>
                                        </p:cTn>
                                        <p:tgtEl>
                                          <p:spTgt spid="9">
                                            <p:txEl>
                                              <p:pRg st="3" end="3"/>
                                            </p:txEl>
                                          </p:spTgt>
                                        </p:tgtEl>
                                        <p:attrNameLst>
                                          <p:attrName>style.visibility</p:attrName>
                                        </p:attrNameLst>
                                      </p:cBhvr>
                                      <p:to>
                                        <p:strVal val="visible"/>
                                      </p:to>
                                    </p:set>
                                    <p:animEffect transition="in" filter="blinds(horizontal)">
                                      <p:cBhvr>
                                        <p:cTn id="54" dur="500"/>
                                        <p:tgtEl>
                                          <p:spTgt spid="9">
                                            <p:txEl>
                                              <p:pRg st="3" end="3"/>
                                            </p:txEl>
                                          </p:spTgt>
                                        </p:tgtEl>
                                      </p:cBhvr>
                                    </p:animEffect>
                                  </p:childTnLst>
                                </p:cTn>
                              </p:par>
                              <p:par>
                                <p:cTn id="55" presetID="3" presetClass="entr" presetSubtype="10" fill="hold" nodeType="withEffect">
                                  <p:stCondLst>
                                    <p:cond delay="0"/>
                                  </p:stCondLst>
                                  <p:childTnLst>
                                    <p:set>
                                      <p:cBhvr>
                                        <p:cTn id="56" dur="1" fill="hold">
                                          <p:stCondLst>
                                            <p:cond delay="0"/>
                                          </p:stCondLst>
                                        </p:cTn>
                                        <p:tgtEl>
                                          <p:spTgt spid="9">
                                            <p:txEl>
                                              <p:pRg st="4" end="4"/>
                                            </p:txEl>
                                          </p:spTgt>
                                        </p:tgtEl>
                                        <p:attrNameLst>
                                          <p:attrName>style.visibility</p:attrName>
                                        </p:attrNameLst>
                                      </p:cBhvr>
                                      <p:to>
                                        <p:strVal val="visible"/>
                                      </p:to>
                                    </p:set>
                                    <p:animEffect transition="in" filter="blinds(horizontal)">
                                      <p:cBhvr>
                                        <p:cTn id="57" dur="500"/>
                                        <p:tgtEl>
                                          <p:spTgt spid="9">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blinds(horizontal)">
                                      <p:cBhvr>
                                        <p:cTn id="62" dur="500"/>
                                        <p:tgtEl>
                                          <p:spTgt spid="10"/>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blinds(horizontal)">
                                      <p:cBhvr>
                                        <p:cTn id="6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0" y="338667"/>
            <a:ext cx="5080000" cy="400110"/>
          </a:xfrm>
          <a:prstGeom prst="rect">
            <a:avLst/>
          </a:prstGeom>
        </p:spPr>
        <p:txBody>
          <a:bodyPr>
            <a:spAutoFit/>
          </a:bodyPr>
          <a:lstStyle/>
          <a:p>
            <a:pPr fontAlgn="ctr"/>
            <a:r>
              <a:rPr lang="en-US" sz="2000" b="1" dirty="0"/>
              <a:t>Mismatch for Cells Connected in series:</a:t>
            </a:r>
            <a:endParaRPr lang="en-US" sz="2000" dirty="0"/>
          </a:p>
        </p:txBody>
      </p:sp>
      <p:pic>
        <p:nvPicPr>
          <p:cNvPr id="2052" name="Picture 4"/>
          <p:cNvPicPr>
            <a:picLocks noChangeAspect="1" noChangeArrowheads="1"/>
          </p:cNvPicPr>
          <p:nvPr/>
        </p:nvPicPr>
        <p:blipFill>
          <a:blip r:embed="rId3" cstate="print"/>
          <a:srcRect/>
          <a:stretch>
            <a:fillRect/>
          </a:stretch>
        </p:blipFill>
        <p:spPr bwMode="auto">
          <a:xfrm>
            <a:off x="6434667" y="762001"/>
            <a:ext cx="3252282" cy="2480930"/>
          </a:xfrm>
          <a:prstGeom prst="rect">
            <a:avLst/>
          </a:prstGeom>
          <a:noFill/>
          <a:ln w="9525">
            <a:noFill/>
            <a:miter lim="800000"/>
            <a:headEnd/>
            <a:tailEnd/>
          </a:ln>
        </p:spPr>
      </p:pic>
      <p:pic>
        <p:nvPicPr>
          <p:cNvPr id="2049" name="Picture 1"/>
          <p:cNvPicPr>
            <a:picLocks noChangeAspect="1" noChangeArrowheads="1"/>
          </p:cNvPicPr>
          <p:nvPr/>
        </p:nvPicPr>
        <p:blipFill>
          <a:blip r:embed="rId4" cstate="print"/>
          <a:srcRect/>
          <a:stretch>
            <a:fillRect/>
          </a:stretch>
        </p:blipFill>
        <p:spPr bwMode="auto">
          <a:xfrm>
            <a:off x="6434667" y="3725333"/>
            <a:ext cx="3725333" cy="3556000"/>
          </a:xfrm>
          <a:prstGeom prst="rect">
            <a:avLst/>
          </a:prstGeom>
          <a:noFill/>
          <a:ln w="9525">
            <a:noFill/>
            <a:miter lim="800000"/>
            <a:headEnd/>
            <a:tailEnd/>
          </a:ln>
        </p:spPr>
      </p:pic>
      <p:sp>
        <p:nvSpPr>
          <p:cNvPr id="7" name="TextBox 6"/>
          <p:cNvSpPr txBox="1"/>
          <p:nvPr/>
        </p:nvSpPr>
        <p:spPr>
          <a:xfrm>
            <a:off x="423333" y="1016000"/>
            <a:ext cx="7022948" cy="6247864"/>
          </a:xfrm>
          <a:prstGeom prst="rect">
            <a:avLst/>
          </a:prstGeom>
          <a:noFill/>
        </p:spPr>
        <p:txBody>
          <a:bodyPr wrap="none" rtlCol="0">
            <a:spAutoFit/>
          </a:bodyPr>
          <a:lstStyle/>
          <a:p>
            <a:r>
              <a:rPr lang="en-US" sz="2000" dirty="0"/>
              <a:t>Cells operating in near short circuit mode: </a:t>
            </a:r>
          </a:p>
          <a:p>
            <a:endParaRPr lang="en-US" sz="2000" dirty="0"/>
          </a:p>
          <a:p>
            <a:r>
              <a:rPr lang="en-US" sz="2000" dirty="0"/>
              <a:t>	Current in both cell should be same</a:t>
            </a:r>
          </a:p>
          <a:p>
            <a:r>
              <a:rPr lang="en-US" sz="2000" dirty="0"/>
              <a:t>	Extra current generating power of good cell…???</a:t>
            </a:r>
          </a:p>
          <a:p>
            <a:r>
              <a:rPr lang="en-US" sz="2000" dirty="0"/>
              <a:t>	 dissipate into the poor cell </a:t>
            </a:r>
          </a:p>
          <a:p>
            <a:endParaRPr lang="en-US" sz="2000" dirty="0"/>
          </a:p>
          <a:p>
            <a:r>
              <a:rPr lang="en-US" sz="2000" dirty="0"/>
              <a:t>Good cell force bad cell to pass more current that bad cell current</a:t>
            </a:r>
          </a:p>
          <a:p>
            <a:r>
              <a:rPr lang="en-US" sz="2000" dirty="0"/>
              <a:t>Only possible  when bad cell operate in  negative voltage	</a:t>
            </a:r>
          </a:p>
          <a:p>
            <a:endParaRPr lang="en-US" sz="2000" dirty="0"/>
          </a:p>
          <a:p>
            <a:r>
              <a:rPr lang="en-US" sz="2000" dirty="0"/>
              <a:t>bad cell of lower </a:t>
            </a:r>
            <a:r>
              <a:rPr lang="en-US" sz="2000" dirty="0" err="1"/>
              <a:t>Isc</a:t>
            </a:r>
            <a:r>
              <a:rPr lang="en-US" sz="2000" dirty="0"/>
              <a:t> is forced to go in </a:t>
            </a:r>
          </a:p>
          <a:p>
            <a:r>
              <a:rPr lang="en-US" sz="2000" dirty="0"/>
              <a:t>	reverse bias condition, to maintain the same </a:t>
            </a:r>
          </a:p>
          <a:p>
            <a:r>
              <a:rPr lang="en-US" sz="2000" dirty="0"/>
              <a:t>	current in two cells </a:t>
            </a:r>
          </a:p>
          <a:p>
            <a:endParaRPr lang="en-US" sz="2000" dirty="0"/>
          </a:p>
          <a:p>
            <a:r>
              <a:rPr lang="en-US" sz="2000" dirty="0"/>
              <a:t>	in reverse bias situation, the forward bias current</a:t>
            </a:r>
          </a:p>
          <a:p>
            <a:r>
              <a:rPr lang="en-US" sz="2000" dirty="0"/>
              <a:t>	 of bad cell decreases which increase its </a:t>
            </a:r>
          </a:p>
          <a:p>
            <a:r>
              <a:rPr lang="en-US" sz="2000" dirty="0"/>
              <a:t>	effective current  	(I</a:t>
            </a:r>
            <a:r>
              <a:rPr lang="en-US" sz="2000" baseline="-25000" dirty="0"/>
              <a:t>L</a:t>
            </a:r>
            <a:r>
              <a:rPr lang="en-US" sz="2000" dirty="0"/>
              <a:t> – I</a:t>
            </a:r>
            <a:r>
              <a:rPr lang="en-US" sz="2000" baseline="-25000" dirty="0"/>
              <a:t>f</a:t>
            </a:r>
            <a:r>
              <a:rPr lang="en-US" sz="2000" dirty="0"/>
              <a:t>)</a:t>
            </a:r>
          </a:p>
          <a:p>
            <a:endParaRPr lang="en-US" sz="2000" dirty="0"/>
          </a:p>
          <a:p>
            <a:r>
              <a:rPr lang="en-US" sz="2000" dirty="0">
                <a:solidFill>
                  <a:srgbClr val="FF0000"/>
                </a:solidFill>
              </a:rPr>
              <a:t>	as it works in reverse bias, it dissipates </a:t>
            </a:r>
          </a:p>
          <a:p>
            <a:r>
              <a:rPr lang="en-US" sz="2000" dirty="0">
                <a:solidFill>
                  <a:srgbClr val="FF0000"/>
                </a:solidFill>
              </a:rPr>
              <a:t>	rather than generating power</a:t>
            </a:r>
          </a:p>
          <a:p>
            <a:r>
              <a:rPr lang="en-US" sz="2000" dirty="0">
                <a:solidFill>
                  <a:srgbClr val="FF0000"/>
                </a:solidFill>
              </a:rPr>
              <a:t>	in this total voltage of  two cells become zero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blinds(horizontal)">
                                      <p:cBhvr>
                                        <p:cTn id="11" dur="500"/>
                                        <p:tgtEl>
                                          <p:spTgt spid="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blinds(horizontal)">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blinds(horizontal)">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049"/>
                                        </p:tgtEl>
                                        <p:attrNameLst>
                                          <p:attrName>style.visibility</p:attrName>
                                        </p:attrNameLst>
                                      </p:cBhvr>
                                      <p:to>
                                        <p:strVal val="visible"/>
                                      </p:to>
                                    </p:set>
                                    <p:animEffect transition="in" filter="blinds(horizontal)">
                                      <p:cBhvr>
                                        <p:cTn id="26" dur="500"/>
                                        <p:tgtEl>
                                          <p:spTgt spid="204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blinds(horizontal)">
                                      <p:cBhvr>
                                        <p:cTn id="31" dur="500"/>
                                        <p:tgtEl>
                                          <p:spTgt spid="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
                                            <p:txEl>
                                              <p:pRg st="7" end="7"/>
                                            </p:txEl>
                                          </p:spTgt>
                                        </p:tgtEl>
                                        <p:attrNameLst>
                                          <p:attrName>style.visibility</p:attrName>
                                        </p:attrNameLst>
                                      </p:cBhvr>
                                      <p:to>
                                        <p:strVal val="visible"/>
                                      </p:to>
                                    </p:set>
                                    <p:animEffect transition="in" filter="blinds(horizontal)">
                                      <p:cBhvr>
                                        <p:cTn id="36" dur="500"/>
                                        <p:tgtEl>
                                          <p:spTgt spid="7">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animEffect transition="in" filter="blinds(horizontal)">
                                      <p:cBhvr>
                                        <p:cTn id="41" dur="500"/>
                                        <p:tgtEl>
                                          <p:spTgt spid="7">
                                            <p:txEl>
                                              <p:pRg st="9" end="9"/>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7">
                                            <p:txEl>
                                              <p:pRg st="10" end="10"/>
                                            </p:txEl>
                                          </p:spTgt>
                                        </p:tgtEl>
                                        <p:attrNameLst>
                                          <p:attrName>style.visibility</p:attrName>
                                        </p:attrNameLst>
                                      </p:cBhvr>
                                      <p:to>
                                        <p:strVal val="visible"/>
                                      </p:to>
                                    </p:set>
                                    <p:animEffect transition="in" filter="blinds(horizontal)">
                                      <p:cBhvr>
                                        <p:cTn id="44" dur="500"/>
                                        <p:tgtEl>
                                          <p:spTgt spid="7">
                                            <p:txEl>
                                              <p:pRg st="10" end="10"/>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animEffect transition="in" filter="blinds(horizontal)">
                                      <p:cBhvr>
                                        <p:cTn id="47" dur="500"/>
                                        <p:tgtEl>
                                          <p:spTgt spid="7">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blinds(horizontal)">
                                      <p:cBhvr>
                                        <p:cTn id="52" dur="500"/>
                                        <p:tgtEl>
                                          <p:spTgt spid="7">
                                            <p:txEl>
                                              <p:pRg st="13" end="13"/>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7">
                                            <p:txEl>
                                              <p:pRg st="14" end="14"/>
                                            </p:txEl>
                                          </p:spTgt>
                                        </p:tgtEl>
                                        <p:attrNameLst>
                                          <p:attrName>style.visibility</p:attrName>
                                        </p:attrNameLst>
                                      </p:cBhvr>
                                      <p:to>
                                        <p:strVal val="visible"/>
                                      </p:to>
                                    </p:set>
                                    <p:animEffect transition="in" filter="blinds(horizontal)">
                                      <p:cBhvr>
                                        <p:cTn id="55" dur="500"/>
                                        <p:tgtEl>
                                          <p:spTgt spid="7">
                                            <p:txEl>
                                              <p:pRg st="14" end="14"/>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7">
                                            <p:txEl>
                                              <p:pRg st="15" end="15"/>
                                            </p:txEl>
                                          </p:spTgt>
                                        </p:tgtEl>
                                        <p:attrNameLst>
                                          <p:attrName>style.visibility</p:attrName>
                                        </p:attrNameLst>
                                      </p:cBhvr>
                                      <p:to>
                                        <p:strVal val="visible"/>
                                      </p:to>
                                    </p:set>
                                    <p:animEffect transition="in" filter="blinds(horizontal)">
                                      <p:cBhvr>
                                        <p:cTn id="58" dur="500"/>
                                        <p:tgtEl>
                                          <p:spTgt spid="7">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7">
                                            <p:txEl>
                                              <p:pRg st="17" end="17"/>
                                            </p:txEl>
                                          </p:spTgt>
                                        </p:tgtEl>
                                        <p:attrNameLst>
                                          <p:attrName>style.visibility</p:attrName>
                                        </p:attrNameLst>
                                      </p:cBhvr>
                                      <p:to>
                                        <p:strVal val="visible"/>
                                      </p:to>
                                    </p:set>
                                    <p:animEffect transition="in" filter="blinds(horizontal)">
                                      <p:cBhvr>
                                        <p:cTn id="63" dur="500"/>
                                        <p:tgtEl>
                                          <p:spTgt spid="7">
                                            <p:txEl>
                                              <p:pRg st="17" end="17"/>
                                            </p:txEl>
                                          </p:spTgt>
                                        </p:tgtEl>
                                      </p:cBhvr>
                                    </p:animEffect>
                                  </p:childTnLst>
                                </p:cTn>
                              </p:par>
                              <p:par>
                                <p:cTn id="64" presetID="3" presetClass="entr" presetSubtype="10" fill="hold" nodeType="withEffect">
                                  <p:stCondLst>
                                    <p:cond delay="0"/>
                                  </p:stCondLst>
                                  <p:childTnLst>
                                    <p:set>
                                      <p:cBhvr>
                                        <p:cTn id="65" dur="1" fill="hold">
                                          <p:stCondLst>
                                            <p:cond delay="0"/>
                                          </p:stCondLst>
                                        </p:cTn>
                                        <p:tgtEl>
                                          <p:spTgt spid="7">
                                            <p:txEl>
                                              <p:pRg st="18" end="18"/>
                                            </p:txEl>
                                          </p:spTgt>
                                        </p:tgtEl>
                                        <p:attrNameLst>
                                          <p:attrName>style.visibility</p:attrName>
                                        </p:attrNameLst>
                                      </p:cBhvr>
                                      <p:to>
                                        <p:strVal val="visible"/>
                                      </p:to>
                                    </p:set>
                                    <p:animEffect transition="in" filter="blinds(horizontal)">
                                      <p:cBhvr>
                                        <p:cTn id="66" dur="500"/>
                                        <p:tgtEl>
                                          <p:spTgt spid="7">
                                            <p:txEl>
                                              <p:pRg st="18" end="18"/>
                                            </p:txEl>
                                          </p:spTgt>
                                        </p:tgtEl>
                                      </p:cBhvr>
                                    </p:animEffect>
                                  </p:childTnLst>
                                </p:cTn>
                              </p:par>
                              <p:par>
                                <p:cTn id="67" presetID="3" presetClass="entr" presetSubtype="10" fill="hold" nodeType="withEffect">
                                  <p:stCondLst>
                                    <p:cond delay="0"/>
                                  </p:stCondLst>
                                  <p:childTnLst>
                                    <p:set>
                                      <p:cBhvr>
                                        <p:cTn id="68" dur="1" fill="hold">
                                          <p:stCondLst>
                                            <p:cond delay="0"/>
                                          </p:stCondLst>
                                        </p:cTn>
                                        <p:tgtEl>
                                          <p:spTgt spid="7">
                                            <p:txEl>
                                              <p:pRg st="19" end="19"/>
                                            </p:txEl>
                                          </p:spTgt>
                                        </p:tgtEl>
                                        <p:attrNameLst>
                                          <p:attrName>style.visibility</p:attrName>
                                        </p:attrNameLst>
                                      </p:cBhvr>
                                      <p:to>
                                        <p:strVal val="visible"/>
                                      </p:to>
                                    </p:set>
                                    <p:animEffect transition="in" filter="blinds(horizontal)">
                                      <p:cBhvr>
                                        <p:cTn id="69" dur="500"/>
                                        <p:tgtEl>
                                          <p:spTgt spid="7">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4826001" y="338667"/>
            <a:ext cx="5175250" cy="1852083"/>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6942667" y="2286000"/>
            <a:ext cx="2686126" cy="2540000"/>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6942667" y="4995333"/>
            <a:ext cx="2688107" cy="2370667"/>
          </a:xfrm>
          <a:prstGeom prst="rect">
            <a:avLst/>
          </a:prstGeom>
          <a:noFill/>
          <a:ln w="9525">
            <a:noFill/>
            <a:miter lim="800000"/>
            <a:headEnd/>
            <a:tailEnd/>
          </a:ln>
        </p:spPr>
      </p:pic>
      <p:sp>
        <p:nvSpPr>
          <p:cNvPr id="6" name="Rectangle 5"/>
          <p:cNvSpPr/>
          <p:nvPr/>
        </p:nvSpPr>
        <p:spPr>
          <a:xfrm>
            <a:off x="254000" y="254000"/>
            <a:ext cx="5080000" cy="400110"/>
          </a:xfrm>
          <a:prstGeom prst="rect">
            <a:avLst/>
          </a:prstGeom>
        </p:spPr>
        <p:txBody>
          <a:bodyPr>
            <a:spAutoFit/>
          </a:bodyPr>
          <a:lstStyle/>
          <a:p>
            <a:pPr fontAlgn="ctr"/>
            <a:r>
              <a:rPr lang="en-US" sz="2000" b="1" dirty="0"/>
              <a:t>Hot Spot in the module:</a:t>
            </a:r>
            <a:endParaRPr lang="en-US" sz="2000" dirty="0"/>
          </a:p>
        </p:txBody>
      </p:sp>
      <p:sp>
        <p:nvSpPr>
          <p:cNvPr id="7" name="TextBox 6"/>
          <p:cNvSpPr txBox="1"/>
          <p:nvPr/>
        </p:nvSpPr>
        <p:spPr>
          <a:xfrm>
            <a:off x="115807" y="1100667"/>
            <a:ext cx="4680256" cy="707886"/>
          </a:xfrm>
          <a:prstGeom prst="rect">
            <a:avLst/>
          </a:prstGeom>
          <a:noFill/>
        </p:spPr>
        <p:txBody>
          <a:bodyPr wrap="none" rtlCol="0">
            <a:spAutoFit/>
          </a:bodyPr>
          <a:lstStyle/>
          <a:p>
            <a:r>
              <a:rPr lang="en-US" sz="2000" dirty="0"/>
              <a:t>Under the short circuit condition</a:t>
            </a:r>
          </a:p>
          <a:p>
            <a:r>
              <a:rPr lang="en-US" sz="2000" dirty="0"/>
              <a:t>The shaded cell will become reverse biased</a:t>
            </a:r>
          </a:p>
        </p:txBody>
      </p:sp>
      <p:sp>
        <p:nvSpPr>
          <p:cNvPr id="8" name="TextBox 7"/>
          <p:cNvSpPr txBox="1"/>
          <p:nvPr/>
        </p:nvSpPr>
        <p:spPr>
          <a:xfrm>
            <a:off x="115807" y="1862667"/>
            <a:ext cx="7114127" cy="3477875"/>
          </a:xfrm>
          <a:prstGeom prst="rect">
            <a:avLst/>
          </a:prstGeom>
          <a:noFill/>
        </p:spPr>
        <p:txBody>
          <a:bodyPr wrap="none" rtlCol="0">
            <a:spAutoFit/>
          </a:bodyPr>
          <a:lstStyle/>
          <a:p>
            <a:r>
              <a:rPr lang="en-US" sz="2000" dirty="0"/>
              <a:t>All the forwarded biased voltage of </a:t>
            </a:r>
            <a:r>
              <a:rPr lang="en-US" sz="2000" dirty="0" err="1"/>
              <a:t>unshaded</a:t>
            </a:r>
            <a:r>
              <a:rPr lang="en-US" sz="2000" dirty="0"/>
              <a:t> cells </a:t>
            </a:r>
          </a:p>
          <a:p>
            <a:r>
              <a:rPr lang="en-US" sz="2000" dirty="0"/>
              <a:t>Appear across the shaded cell</a:t>
            </a:r>
          </a:p>
          <a:p>
            <a:r>
              <a:rPr lang="en-US" sz="2000" dirty="0"/>
              <a:t>	due to this strong reverse biased voltage </a:t>
            </a:r>
          </a:p>
          <a:p>
            <a:r>
              <a:rPr lang="en-US" sz="2000" dirty="0"/>
              <a:t>	complete breakdown of cell</a:t>
            </a:r>
          </a:p>
          <a:p>
            <a:r>
              <a:rPr lang="en-US" sz="2000" dirty="0"/>
              <a:t>	or can generate heat locally and forming hot spot</a:t>
            </a:r>
          </a:p>
          <a:p>
            <a:endParaRPr lang="en-US" sz="2000" dirty="0"/>
          </a:p>
          <a:p>
            <a:r>
              <a:rPr lang="en-US" sz="2000" dirty="0"/>
              <a:t>Extra power generated by non shaded cells dissipated in to shaded</a:t>
            </a:r>
          </a:p>
          <a:p>
            <a:r>
              <a:rPr lang="en-US" sz="2000" dirty="0"/>
              <a:t>Cell, resulting in hot spot.</a:t>
            </a:r>
          </a:p>
          <a:p>
            <a:endParaRPr lang="en-US" sz="2000" dirty="0"/>
          </a:p>
          <a:p>
            <a:r>
              <a:rPr lang="en-US" sz="2000" dirty="0"/>
              <a:t>This hot region can breaking cell, detachment the metal contact</a:t>
            </a:r>
          </a:p>
          <a:p>
            <a:r>
              <a:rPr lang="en-US" sz="2000" dirty="0"/>
              <a:t>Breaking glass, damage anti ref coating….</a:t>
            </a:r>
          </a:p>
        </p:txBody>
      </p:sp>
      <p:sp>
        <p:nvSpPr>
          <p:cNvPr id="9" name="Rectangle 8"/>
          <p:cNvSpPr/>
          <p:nvPr/>
        </p:nvSpPr>
        <p:spPr>
          <a:xfrm>
            <a:off x="254000" y="5685631"/>
            <a:ext cx="5080000" cy="400110"/>
          </a:xfrm>
          <a:prstGeom prst="rect">
            <a:avLst/>
          </a:prstGeom>
        </p:spPr>
        <p:txBody>
          <a:bodyPr>
            <a:spAutoFit/>
          </a:bodyPr>
          <a:lstStyle/>
          <a:p>
            <a:pPr fontAlgn="ctr"/>
            <a:r>
              <a:rPr lang="en-US" sz="2000" b="1" dirty="0"/>
              <a:t>To avoid Hot Spot or local heating….????</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linds(horizontal)">
                                      <p:cBhvr>
                                        <p:cTn id="12" dur="500"/>
                                        <p:tgtEl>
                                          <p:spTgt spid="8">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blinds(horizontal)">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blinds(horizontal)">
                                      <p:cBhvr>
                                        <p:cTn id="20" dur="500"/>
                                        <p:tgtEl>
                                          <p:spTgt spid="8">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blinds(horizontal)">
                                      <p:cBhvr>
                                        <p:cTn id="23" dur="500"/>
                                        <p:tgtEl>
                                          <p:spTgt spid="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blinds(horizontal)">
                                      <p:cBhvr>
                                        <p:cTn id="28" dur="500"/>
                                        <p:tgtEl>
                                          <p:spTgt spid="8">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28"/>
                                        </p:tgtEl>
                                        <p:attrNameLst>
                                          <p:attrName>style.visibility</p:attrName>
                                        </p:attrNameLst>
                                      </p:cBhvr>
                                      <p:to>
                                        <p:strVal val="visible"/>
                                      </p:to>
                                    </p:set>
                                    <p:animEffect transition="in" filter="blinds(horizontal)">
                                      <p:cBhvr>
                                        <p:cTn id="33" dur="500"/>
                                        <p:tgtEl>
                                          <p:spTgt spid="102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animEffect transition="in" filter="blinds(horizontal)">
                                      <p:cBhvr>
                                        <p:cTn id="38" dur="500"/>
                                        <p:tgtEl>
                                          <p:spTgt spid="8">
                                            <p:txEl>
                                              <p:pRg st="6" end="6"/>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animEffect transition="in" filter="blinds(horizontal)">
                                      <p:cBhvr>
                                        <p:cTn id="41" dur="500"/>
                                        <p:tgtEl>
                                          <p:spTgt spid="8">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8">
                                            <p:txEl>
                                              <p:pRg st="9" end="9"/>
                                            </p:txEl>
                                          </p:spTgt>
                                        </p:tgtEl>
                                        <p:attrNameLst>
                                          <p:attrName>style.visibility</p:attrName>
                                        </p:attrNameLst>
                                      </p:cBhvr>
                                      <p:to>
                                        <p:strVal val="visible"/>
                                      </p:to>
                                    </p:set>
                                    <p:animEffect transition="in" filter="blinds(horizontal)">
                                      <p:cBhvr>
                                        <p:cTn id="46" dur="500"/>
                                        <p:tgtEl>
                                          <p:spTgt spid="8">
                                            <p:txEl>
                                              <p:pRg st="9" end="9"/>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Effect transition="in" filter="blinds(horizontal)">
                                      <p:cBhvr>
                                        <p:cTn id="49" dur="500"/>
                                        <p:tgtEl>
                                          <p:spTgt spid="8">
                                            <p:txEl>
                                              <p:pRg st="10" end="1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029"/>
                                        </p:tgtEl>
                                        <p:attrNameLst>
                                          <p:attrName>style.visibility</p:attrName>
                                        </p:attrNameLst>
                                      </p:cBhvr>
                                      <p:to>
                                        <p:strVal val="visible"/>
                                      </p:to>
                                    </p:set>
                                    <p:animEffect transition="in" filter="blinds(horizontal)">
                                      <p:cBhvr>
                                        <p:cTn id="54" dur="500"/>
                                        <p:tgtEl>
                                          <p:spTgt spid="102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blinds(horizontal)">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5926667" y="338667"/>
            <a:ext cx="3857626" cy="5212292"/>
          </a:xfrm>
          <a:prstGeom prst="rect">
            <a:avLst/>
          </a:prstGeom>
          <a:noFill/>
          <a:ln w="9525">
            <a:noFill/>
            <a:miter lim="800000"/>
            <a:headEnd/>
            <a:tailEnd/>
          </a:ln>
        </p:spPr>
      </p:pic>
      <p:sp>
        <p:nvSpPr>
          <p:cNvPr id="3" name="TextBox 2"/>
          <p:cNvSpPr txBox="1"/>
          <p:nvPr/>
        </p:nvSpPr>
        <p:spPr>
          <a:xfrm>
            <a:off x="508000" y="338667"/>
            <a:ext cx="1903534" cy="434286"/>
          </a:xfrm>
          <a:prstGeom prst="rect">
            <a:avLst/>
          </a:prstGeom>
          <a:noFill/>
        </p:spPr>
        <p:txBody>
          <a:bodyPr wrap="none" rtlCol="0">
            <a:spAutoFit/>
          </a:bodyPr>
          <a:lstStyle/>
          <a:p>
            <a:r>
              <a:rPr lang="en-US" sz="2222" b="1" dirty="0"/>
              <a:t>By pass Diode:</a:t>
            </a:r>
          </a:p>
        </p:txBody>
      </p:sp>
      <p:sp>
        <p:nvSpPr>
          <p:cNvPr id="4" name="TextBox 3"/>
          <p:cNvSpPr txBox="1"/>
          <p:nvPr/>
        </p:nvSpPr>
        <p:spPr>
          <a:xfrm>
            <a:off x="254000" y="846667"/>
            <a:ext cx="5579476" cy="400110"/>
          </a:xfrm>
          <a:prstGeom prst="rect">
            <a:avLst/>
          </a:prstGeom>
          <a:noFill/>
        </p:spPr>
        <p:txBody>
          <a:bodyPr wrap="none" rtlCol="0">
            <a:spAutoFit/>
          </a:bodyPr>
          <a:lstStyle/>
          <a:p>
            <a:r>
              <a:rPr lang="en-US" sz="2000" dirty="0"/>
              <a:t>By pass diode to avoid destructive effect of hot spot</a:t>
            </a:r>
          </a:p>
        </p:txBody>
      </p:sp>
      <p:sp>
        <p:nvSpPr>
          <p:cNvPr id="5" name="TextBox 4"/>
          <p:cNvSpPr txBox="1"/>
          <p:nvPr/>
        </p:nvSpPr>
        <p:spPr>
          <a:xfrm>
            <a:off x="423334" y="1524001"/>
            <a:ext cx="8085355" cy="5632311"/>
          </a:xfrm>
          <a:prstGeom prst="rect">
            <a:avLst/>
          </a:prstGeom>
          <a:noFill/>
        </p:spPr>
        <p:txBody>
          <a:bodyPr wrap="none" rtlCol="0">
            <a:spAutoFit/>
          </a:bodyPr>
          <a:lstStyle/>
          <a:p>
            <a:r>
              <a:rPr lang="en-US" sz="2000" dirty="0"/>
              <a:t>Diode connected in parallel with solar cell but </a:t>
            </a:r>
          </a:p>
          <a:p>
            <a:r>
              <a:rPr lang="en-US" sz="2000" dirty="0"/>
              <a:t>with opposite polarity</a:t>
            </a:r>
          </a:p>
          <a:p>
            <a:endParaRPr lang="en-US" sz="2000" dirty="0"/>
          </a:p>
          <a:p>
            <a:r>
              <a:rPr lang="en-US" sz="2000" dirty="0"/>
              <a:t>For </a:t>
            </a:r>
            <a:r>
              <a:rPr lang="en-US" sz="2000" dirty="0" err="1"/>
              <a:t>unshaded</a:t>
            </a:r>
            <a:r>
              <a:rPr lang="en-US" sz="2000" dirty="0"/>
              <a:t> (normal solar cell) by pass diode work</a:t>
            </a:r>
          </a:p>
          <a:p>
            <a:r>
              <a:rPr lang="en-US" sz="2000" dirty="0"/>
              <a:t> in reverse bias: open circuited</a:t>
            </a:r>
          </a:p>
          <a:p>
            <a:endParaRPr lang="en-US" sz="2000" dirty="0"/>
          </a:p>
          <a:p>
            <a:r>
              <a:rPr lang="en-US" sz="2000" dirty="0"/>
              <a:t>For shaded cell, as the cell is working in reverse bias,</a:t>
            </a:r>
          </a:p>
          <a:p>
            <a:r>
              <a:rPr lang="en-US" sz="2000" dirty="0"/>
              <a:t> by pass diode  will work in forward bias</a:t>
            </a:r>
          </a:p>
          <a:p>
            <a:endParaRPr lang="en-US" sz="2000" dirty="0"/>
          </a:p>
          <a:p>
            <a:r>
              <a:rPr lang="en-US" sz="2000" dirty="0"/>
              <a:t>Extra current generated by un shaded cell will pass</a:t>
            </a:r>
          </a:p>
          <a:p>
            <a:r>
              <a:rPr lang="en-US" sz="2000" dirty="0"/>
              <a:t> through this diode, avoiding power  dissipation </a:t>
            </a:r>
          </a:p>
          <a:p>
            <a:r>
              <a:rPr lang="en-US" sz="2000" dirty="0"/>
              <a:t>and heat generation</a:t>
            </a:r>
          </a:p>
          <a:p>
            <a:endParaRPr lang="en-US" sz="2000" dirty="0"/>
          </a:p>
          <a:p>
            <a:endParaRPr lang="en-US" sz="2000" dirty="0"/>
          </a:p>
          <a:p>
            <a:r>
              <a:rPr lang="en-US" sz="2000" i="1" u="sng" dirty="0"/>
              <a:t>Bypass diodes allow current to pass around shaded cells and thereby reduce </a:t>
            </a:r>
          </a:p>
          <a:p>
            <a:r>
              <a:rPr lang="en-US" sz="2000" i="1" u="sng" dirty="0"/>
              <a:t>the voltage losses through the module</a:t>
            </a:r>
          </a:p>
          <a:p>
            <a:endParaRPr lang="en-US" sz="2000" dirty="0"/>
          </a:p>
          <a:p>
            <a:r>
              <a:rPr lang="en-US" sz="2000" dirty="0"/>
              <a:t>supplying power at a reduced voltage rather than no power at 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blinds(horizontal)">
                                      <p:cBhvr>
                                        <p:cTn id="15" dur="500"/>
                                        <p:tgtEl>
                                          <p:spTgt spid="5">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blinds(horizontal)">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blinds(horizontal)">
                                      <p:cBhvr>
                                        <p:cTn id="23" dur="500"/>
                                        <p:tgtEl>
                                          <p:spTgt spid="5">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blinds(horizontal)">
                                      <p:cBhvr>
                                        <p:cTn id="26" dur="500"/>
                                        <p:tgtEl>
                                          <p:spTgt spid="5">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blinds(horizontal)">
                                      <p:cBhvr>
                                        <p:cTn id="31" dur="500"/>
                                        <p:tgtEl>
                                          <p:spTgt spid="5">
                                            <p:txEl>
                                              <p:pRg st="9" end="9"/>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5">
                                            <p:txEl>
                                              <p:pRg st="10" end="10"/>
                                            </p:txEl>
                                          </p:spTgt>
                                        </p:tgtEl>
                                        <p:attrNameLst>
                                          <p:attrName>style.visibility</p:attrName>
                                        </p:attrNameLst>
                                      </p:cBhvr>
                                      <p:to>
                                        <p:strVal val="visible"/>
                                      </p:to>
                                    </p:set>
                                    <p:animEffect transition="in" filter="blinds(horizontal)">
                                      <p:cBhvr>
                                        <p:cTn id="34" dur="500"/>
                                        <p:tgtEl>
                                          <p:spTgt spid="5">
                                            <p:txEl>
                                              <p:pRg st="10" end="10"/>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animEffect transition="in" filter="blinds(horizontal)">
                                      <p:cBhvr>
                                        <p:cTn id="37" dur="500"/>
                                        <p:tgtEl>
                                          <p:spTgt spid="5">
                                            <p:txEl>
                                              <p:pRg st="11" end="11"/>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5">
                                            <p:txEl>
                                              <p:pRg st="14" end="14"/>
                                            </p:txEl>
                                          </p:spTgt>
                                        </p:tgtEl>
                                        <p:attrNameLst>
                                          <p:attrName>style.visibility</p:attrName>
                                        </p:attrNameLst>
                                      </p:cBhvr>
                                      <p:to>
                                        <p:strVal val="visible"/>
                                      </p:to>
                                    </p:set>
                                    <p:animEffect transition="in" filter="blinds(horizontal)">
                                      <p:cBhvr>
                                        <p:cTn id="40" dur="500"/>
                                        <p:tgtEl>
                                          <p:spTgt spid="5">
                                            <p:txEl>
                                              <p:pRg st="14" end="14"/>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animEffect transition="in" filter="blinds(horizontal)">
                                      <p:cBhvr>
                                        <p:cTn id="43" dur="500"/>
                                        <p:tgtEl>
                                          <p:spTgt spid="5">
                                            <p:txEl>
                                              <p:pRg st="15" end="1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5">
                                            <p:txEl>
                                              <p:pRg st="17" end="17"/>
                                            </p:txEl>
                                          </p:spTgt>
                                        </p:tgtEl>
                                        <p:attrNameLst>
                                          <p:attrName>style.visibility</p:attrName>
                                        </p:attrNameLst>
                                      </p:cBhvr>
                                      <p:to>
                                        <p:strVal val="visible"/>
                                      </p:to>
                                    </p:set>
                                    <p:animEffect transition="in" filter="blinds(horizontal)">
                                      <p:cBhvr>
                                        <p:cTn id="48"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423334" y="508000"/>
            <a:ext cx="3958373" cy="3476624"/>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6063587" y="423333"/>
            <a:ext cx="3842413" cy="3386667"/>
          </a:xfrm>
          <a:prstGeom prst="rect">
            <a:avLst/>
          </a:prstGeom>
          <a:noFill/>
          <a:ln w="9525">
            <a:noFill/>
            <a:miter lim="800000"/>
            <a:headEnd/>
            <a:tailEnd/>
          </a:ln>
        </p:spPr>
      </p:pic>
      <p:sp>
        <p:nvSpPr>
          <p:cNvPr id="8" name="TextBox 7"/>
          <p:cNvSpPr txBox="1"/>
          <p:nvPr/>
        </p:nvSpPr>
        <p:spPr>
          <a:xfrm>
            <a:off x="4318001" y="254000"/>
            <a:ext cx="2551211" cy="400110"/>
          </a:xfrm>
          <a:prstGeom prst="rect">
            <a:avLst/>
          </a:prstGeom>
          <a:noFill/>
        </p:spPr>
        <p:txBody>
          <a:bodyPr wrap="none" rtlCol="0">
            <a:spAutoFit/>
          </a:bodyPr>
          <a:lstStyle/>
          <a:p>
            <a:r>
              <a:rPr lang="en-US" sz="2000" dirty="0"/>
              <a:t>Short circuit condition </a:t>
            </a:r>
          </a:p>
        </p:txBody>
      </p:sp>
      <p:pic>
        <p:nvPicPr>
          <p:cNvPr id="7170" name="Picture 2" descr="10 string circuit"/>
          <p:cNvPicPr>
            <a:picLocks noChangeAspect="1" noChangeArrowheads="1"/>
          </p:cNvPicPr>
          <p:nvPr/>
        </p:nvPicPr>
        <p:blipFill>
          <a:blip r:embed="rId4"/>
          <a:srcRect/>
          <a:stretch>
            <a:fillRect/>
          </a:stretch>
        </p:blipFill>
        <p:spPr bwMode="auto">
          <a:xfrm>
            <a:off x="4392084" y="3894667"/>
            <a:ext cx="5767917" cy="1852083"/>
          </a:xfrm>
          <a:prstGeom prst="rect">
            <a:avLst/>
          </a:prstGeom>
          <a:noFill/>
        </p:spPr>
      </p:pic>
      <p:sp>
        <p:nvSpPr>
          <p:cNvPr id="10" name="TextBox 9"/>
          <p:cNvSpPr txBox="1"/>
          <p:nvPr/>
        </p:nvSpPr>
        <p:spPr>
          <a:xfrm>
            <a:off x="254000" y="4402666"/>
            <a:ext cx="4796378" cy="1938992"/>
          </a:xfrm>
          <a:prstGeom prst="rect">
            <a:avLst/>
          </a:prstGeom>
          <a:noFill/>
        </p:spPr>
        <p:txBody>
          <a:bodyPr wrap="none" rtlCol="0">
            <a:spAutoFit/>
          </a:bodyPr>
          <a:lstStyle/>
          <a:p>
            <a:r>
              <a:rPr lang="en-US" sz="2000" dirty="0"/>
              <a:t>Effect of bi-pass diode on Voc:</a:t>
            </a:r>
          </a:p>
          <a:p>
            <a:r>
              <a:rPr lang="en-US" sz="2000" dirty="0"/>
              <a:t> in un shaded case: for N solar cells</a:t>
            </a:r>
          </a:p>
          <a:p>
            <a:r>
              <a:rPr lang="en-US" sz="2000" dirty="0"/>
              <a:t>	V = N Voc</a:t>
            </a:r>
          </a:p>
          <a:p>
            <a:r>
              <a:rPr lang="en-US" sz="2000" dirty="0"/>
              <a:t>With shaded solar cell</a:t>
            </a:r>
          </a:p>
          <a:p>
            <a:r>
              <a:rPr lang="en-US" sz="2000" dirty="0"/>
              <a:t>	V’=(N-1)</a:t>
            </a:r>
            <a:r>
              <a:rPr lang="en-US" sz="2000"/>
              <a:t>Voc </a:t>
            </a:r>
            <a:r>
              <a:rPr lang="en-US" sz="2000" dirty="0"/>
              <a:t>– </a:t>
            </a:r>
            <a:r>
              <a:rPr lang="en-US" sz="2000" dirty="0" err="1"/>
              <a:t>Vfb</a:t>
            </a:r>
            <a:endParaRPr lang="en-US" sz="2000" dirty="0"/>
          </a:p>
          <a:p>
            <a:r>
              <a:rPr lang="en-US" sz="2000" dirty="0" err="1"/>
              <a:t>Vfb</a:t>
            </a:r>
            <a:r>
              <a:rPr lang="en-US" sz="2000" dirty="0"/>
              <a:t>= forwarded bias voltage of bypass diode</a:t>
            </a:r>
          </a:p>
        </p:txBody>
      </p:sp>
      <p:sp>
        <p:nvSpPr>
          <p:cNvPr id="12" name="TextBox 11"/>
          <p:cNvSpPr txBox="1"/>
          <p:nvPr/>
        </p:nvSpPr>
        <p:spPr>
          <a:xfrm>
            <a:off x="254000" y="6604000"/>
            <a:ext cx="9179308" cy="707886"/>
          </a:xfrm>
          <a:prstGeom prst="rect">
            <a:avLst/>
          </a:prstGeom>
          <a:noFill/>
        </p:spPr>
        <p:txBody>
          <a:bodyPr wrap="none" rtlCol="0">
            <a:spAutoFit/>
          </a:bodyPr>
          <a:lstStyle/>
          <a:p>
            <a:r>
              <a:rPr lang="en-US" sz="2000" dirty="0"/>
              <a:t>Ideally one bi-pass diode with one solar cell in module, but to reduce cost now a days, </a:t>
            </a:r>
          </a:p>
          <a:p>
            <a:r>
              <a:rPr lang="en-US" sz="2000" dirty="0"/>
              <a:t>2-3 bypass diodes for 36 solar cells in series in a module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blinds(horizontal)">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blinds(horizontal)">
                                      <p:cBhvr>
                                        <p:cTn id="12" dur="500"/>
                                        <p:tgtEl>
                                          <p:spTgt spid="225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blinds(horizontal)">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70"/>
                                        </p:tgtEl>
                                        <p:attrNameLst>
                                          <p:attrName>style.visibility</p:attrName>
                                        </p:attrNameLst>
                                      </p:cBhvr>
                                      <p:to>
                                        <p:strVal val="visible"/>
                                      </p:to>
                                    </p:set>
                                    <p:animEffect transition="in" filter="blinds(horizontal)">
                                      <p:cBhvr>
                                        <p:cTn id="22" dur="500"/>
                                        <p:tgtEl>
                                          <p:spTgt spid="71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blinds(horizontal)">
                                      <p:cBhvr>
                                        <p:cTn id="27" dur="500"/>
                                        <p:tgtEl>
                                          <p:spTgt spid="10">
                                            <p:txEl>
                                              <p:pRg st="1" end="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blinds(horizontal)">
                                      <p:cBhvr>
                                        <p:cTn id="30" dur="500"/>
                                        <p:tgtEl>
                                          <p:spTgt spid="10">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blinds(horizontal)">
                                      <p:cBhvr>
                                        <p:cTn id="35" dur="500"/>
                                        <p:tgtEl>
                                          <p:spTgt spid="10">
                                            <p:txEl>
                                              <p:pRg st="3" end="3"/>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10">
                                            <p:txEl>
                                              <p:pRg st="4" end="4"/>
                                            </p:txEl>
                                          </p:spTgt>
                                        </p:tgtEl>
                                        <p:attrNameLst>
                                          <p:attrName>style.visibility</p:attrName>
                                        </p:attrNameLst>
                                      </p:cBhvr>
                                      <p:to>
                                        <p:strVal val="visible"/>
                                      </p:to>
                                    </p:set>
                                    <p:animEffect transition="in" filter="blinds(horizontal)">
                                      <p:cBhvr>
                                        <p:cTn id="38" dur="500"/>
                                        <p:tgtEl>
                                          <p:spTgt spid="10">
                                            <p:txEl>
                                              <p:pRg st="4" end="4"/>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0">
                                            <p:txEl>
                                              <p:pRg st="5" end="5"/>
                                            </p:txEl>
                                          </p:spTgt>
                                        </p:tgtEl>
                                        <p:attrNameLst>
                                          <p:attrName>style.visibility</p:attrName>
                                        </p:attrNameLst>
                                      </p:cBhvr>
                                      <p:to>
                                        <p:strVal val="visible"/>
                                      </p:to>
                                    </p:set>
                                    <p:animEffect transition="in" filter="blinds(horizontal)">
                                      <p:cBhvr>
                                        <p:cTn id="41" dur="500"/>
                                        <p:tgtEl>
                                          <p:spTgt spid="10">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423334" y="508000"/>
            <a:ext cx="3958373" cy="3476624"/>
          </a:xfrm>
          <a:prstGeom prst="rect">
            <a:avLst/>
          </a:prstGeom>
          <a:noFill/>
          <a:ln w="9525">
            <a:noFill/>
            <a:miter lim="800000"/>
            <a:headEnd/>
            <a:tailEnd/>
          </a:ln>
        </p:spPr>
      </p:pic>
      <p:pic>
        <p:nvPicPr>
          <p:cNvPr id="22531" name="Picture 3"/>
          <p:cNvPicPr>
            <a:picLocks noChangeAspect="1" noChangeArrowheads="1"/>
          </p:cNvPicPr>
          <p:nvPr/>
        </p:nvPicPr>
        <p:blipFill>
          <a:blip r:embed="rId3" cstate="print"/>
          <a:srcRect/>
          <a:stretch>
            <a:fillRect/>
          </a:stretch>
        </p:blipFill>
        <p:spPr bwMode="auto">
          <a:xfrm>
            <a:off x="6063587" y="423333"/>
            <a:ext cx="3842413" cy="3386667"/>
          </a:xfrm>
          <a:prstGeom prst="rect">
            <a:avLst/>
          </a:prstGeom>
          <a:noFill/>
          <a:ln w="9525">
            <a:noFill/>
            <a:miter lim="800000"/>
            <a:headEnd/>
            <a:tailEnd/>
          </a:ln>
        </p:spPr>
      </p:pic>
      <p:pic>
        <p:nvPicPr>
          <p:cNvPr id="22532" name="Picture 4"/>
          <p:cNvPicPr>
            <a:picLocks noChangeAspect="1" noChangeArrowheads="1"/>
          </p:cNvPicPr>
          <p:nvPr/>
        </p:nvPicPr>
        <p:blipFill>
          <a:blip r:embed="rId4" cstate="print"/>
          <a:srcRect/>
          <a:stretch>
            <a:fillRect/>
          </a:stretch>
        </p:blipFill>
        <p:spPr bwMode="auto">
          <a:xfrm>
            <a:off x="508000" y="4350396"/>
            <a:ext cx="4318000" cy="3053290"/>
          </a:xfrm>
          <a:prstGeom prst="rect">
            <a:avLst/>
          </a:prstGeom>
          <a:noFill/>
          <a:ln w="9525">
            <a:noFill/>
            <a:miter lim="800000"/>
            <a:headEnd/>
            <a:tailEnd/>
          </a:ln>
        </p:spPr>
      </p:pic>
      <p:pic>
        <p:nvPicPr>
          <p:cNvPr id="22533" name="Picture 5"/>
          <p:cNvPicPr>
            <a:picLocks noChangeAspect="1" noChangeArrowheads="1"/>
          </p:cNvPicPr>
          <p:nvPr/>
        </p:nvPicPr>
        <p:blipFill>
          <a:blip r:embed="rId5" cstate="print"/>
          <a:srcRect/>
          <a:stretch>
            <a:fillRect/>
          </a:stretch>
        </p:blipFill>
        <p:spPr bwMode="auto">
          <a:xfrm>
            <a:off x="6180667" y="4350395"/>
            <a:ext cx="3979333" cy="3184938"/>
          </a:xfrm>
          <a:prstGeom prst="rect">
            <a:avLst/>
          </a:prstGeom>
          <a:noFill/>
          <a:ln w="9525">
            <a:noFill/>
            <a:miter lim="800000"/>
            <a:headEnd/>
            <a:tailEnd/>
          </a:ln>
        </p:spPr>
      </p:pic>
      <p:sp>
        <p:nvSpPr>
          <p:cNvPr id="8" name="TextBox 7"/>
          <p:cNvSpPr txBox="1"/>
          <p:nvPr/>
        </p:nvSpPr>
        <p:spPr>
          <a:xfrm>
            <a:off x="4318001" y="254000"/>
            <a:ext cx="2551211" cy="400110"/>
          </a:xfrm>
          <a:prstGeom prst="rect">
            <a:avLst/>
          </a:prstGeom>
          <a:noFill/>
        </p:spPr>
        <p:txBody>
          <a:bodyPr wrap="none" rtlCol="0">
            <a:spAutoFit/>
          </a:bodyPr>
          <a:lstStyle/>
          <a:p>
            <a:r>
              <a:rPr lang="en-US" sz="2000" dirty="0"/>
              <a:t>Short circuit condition </a:t>
            </a:r>
          </a:p>
        </p:txBody>
      </p:sp>
      <p:sp>
        <p:nvSpPr>
          <p:cNvPr id="9" name="TextBox 8"/>
          <p:cNvSpPr txBox="1"/>
          <p:nvPr/>
        </p:nvSpPr>
        <p:spPr>
          <a:xfrm>
            <a:off x="4318000" y="3979333"/>
            <a:ext cx="2519151" cy="400110"/>
          </a:xfrm>
          <a:prstGeom prst="rect">
            <a:avLst/>
          </a:prstGeom>
          <a:noFill/>
        </p:spPr>
        <p:txBody>
          <a:bodyPr wrap="none" rtlCol="0">
            <a:spAutoFit/>
          </a:bodyPr>
          <a:lstStyle/>
          <a:p>
            <a:r>
              <a:rPr lang="en-US" sz="2000" dirty="0"/>
              <a:t>open circuit condition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blinds(horizontal)">
                                      <p:cBhvr>
                                        <p:cTn id="7" dur="5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1"/>
                                        </p:tgtEl>
                                        <p:attrNameLst>
                                          <p:attrName>style.visibility</p:attrName>
                                        </p:attrNameLst>
                                      </p:cBhvr>
                                      <p:to>
                                        <p:strVal val="visible"/>
                                      </p:to>
                                    </p:set>
                                    <p:animEffect transition="in" filter="blinds(horizontal)">
                                      <p:cBhvr>
                                        <p:cTn id="12"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1719793" y="312210"/>
            <a:ext cx="6720417" cy="6995583"/>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16000" y="1185333"/>
            <a:ext cx="4064000" cy="10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10" name="Group 9"/>
          <p:cNvGrpSpPr/>
          <p:nvPr/>
        </p:nvGrpSpPr>
        <p:grpSpPr>
          <a:xfrm>
            <a:off x="423333" y="423333"/>
            <a:ext cx="9482667" cy="6943322"/>
            <a:chOff x="381000" y="304800"/>
            <a:chExt cx="8534400" cy="6248990"/>
          </a:xfrm>
        </p:grpSpPr>
        <p:grpSp>
          <p:nvGrpSpPr>
            <p:cNvPr id="8" name="Group 7"/>
            <p:cNvGrpSpPr/>
            <p:nvPr/>
          </p:nvGrpSpPr>
          <p:grpSpPr>
            <a:xfrm>
              <a:off x="381000" y="304800"/>
              <a:ext cx="8534400" cy="6248990"/>
              <a:chOff x="381000" y="304800"/>
              <a:chExt cx="8534400" cy="6248990"/>
            </a:xfrm>
          </p:grpSpPr>
          <p:pic>
            <p:nvPicPr>
              <p:cNvPr id="2" name="Picture 2" descr="quantum efficiency"/>
              <p:cNvPicPr>
                <a:picLocks noChangeAspect="1" noChangeArrowheads="1"/>
              </p:cNvPicPr>
              <p:nvPr/>
            </p:nvPicPr>
            <p:blipFill>
              <a:blip r:embed="rId2" cstate="print"/>
              <a:srcRect/>
              <a:stretch>
                <a:fillRect/>
              </a:stretch>
            </p:blipFill>
            <p:spPr bwMode="auto">
              <a:xfrm>
                <a:off x="381000" y="457200"/>
                <a:ext cx="8229600" cy="6096590"/>
              </a:xfrm>
              <a:prstGeom prst="rect">
                <a:avLst/>
              </a:prstGeom>
              <a:noFill/>
              <a:ln w="9525">
                <a:noFill/>
                <a:miter lim="800000"/>
                <a:headEnd/>
                <a:tailEnd/>
              </a:ln>
            </p:spPr>
          </p:pic>
          <p:sp>
            <p:nvSpPr>
              <p:cNvPr id="4" name="Rectangle 3"/>
              <p:cNvSpPr/>
              <p:nvPr/>
            </p:nvSpPr>
            <p:spPr>
              <a:xfrm>
                <a:off x="914400" y="990600"/>
                <a:ext cx="36576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 name="Rectangle 4"/>
              <p:cNvSpPr/>
              <p:nvPr/>
            </p:nvSpPr>
            <p:spPr>
              <a:xfrm>
                <a:off x="4191000" y="304800"/>
                <a:ext cx="38100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 name="Rectangle 6"/>
              <p:cNvSpPr/>
              <p:nvPr/>
            </p:nvSpPr>
            <p:spPr>
              <a:xfrm>
                <a:off x="6400800" y="1981200"/>
                <a:ext cx="2514600" cy="381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9" name="Rectangle 8"/>
            <p:cNvSpPr/>
            <p:nvPr/>
          </p:nvSpPr>
          <p:spPr>
            <a:xfrm>
              <a:off x="1828800" y="3124200"/>
              <a:ext cx="31242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pic>
        <p:nvPicPr>
          <p:cNvPr id="131074" name="Picture 2"/>
          <p:cNvPicPr>
            <a:picLocks noChangeAspect="1" noChangeArrowheads="1"/>
          </p:cNvPicPr>
          <p:nvPr/>
        </p:nvPicPr>
        <p:blipFill>
          <a:blip r:embed="rId3"/>
          <a:srcRect/>
          <a:stretch>
            <a:fillRect/>
          </a:stretch>
        </p:blipFill>
        <p:spPr bwMode="auto">
          <a:xfrm>
            <a:off x="1100667" y="1270000"/>
            <a:ext cx="3048000" cy="1185333"/>
          </a:xfrm>
          <a:prstGeom prst="rect">
            <a:avLst/>
          </a:prstGeom>
          <a:noFill/>
          <a:ln w="9525">
            <a:noFill/>
            <a:miter lim="800000"/>
            <a:headEnd/>
            <a:tailEnd/>
          </a:ln>
          <a:effectLst/>
        </p:spPr>
      </p:pic>
      <p:pic>
        <p:nvPicPr>
          <p:cNvPr id="131075" name="Picture 3"/>
          <p:cNvPicPr>
            <a:picLocks noChangeAspect="1" noChangeArrowheads="1"/>
          </p:cNvPicPr>
          <p:nvPr/>
        </p:nvPicPr>
        <p:blipFill>
          <a:blip r:embed="rId4"/>
          <a:srcRect/>
          <a:stretch>
            <a:fillRect/>
          </a:stretch>
        </p:blipFill>
        <p:spPr bwMode="auto">
          <a:xfrm>
            <a:off x="4696480" y="423334"/>
            <a:ext cx="3685520" cy="2061986"/>
          </a:xfrm>
          <a:prstGeom prst="rect">
            <a:avLst/>
          </a:prstGeom>
          <a:noFill/>
          <a:ln w="9525">
            <a:noFill/>
            <a:miter lim="800000"/>
            <a:headEnd/>
            <a:tailEnd/>
          </a:ln>
          <a:effectLst/>
        </p:spPr>
      </p:pic>
      <p:pic>
        <p:nvPicPr>
          <p:cNvPr id="131076" name="Picture 4"/>
          <p:cNvPicPr>
            <a:picLocks noChangeAspect="1" noChangeArrowheads="1"/>
          </p:cNvPicPr>
          <p:nvPr/>
        </p:nvPicPr>
        <p:blipFill>
          <a:blip r:embed="rId5"/>
          <a:srcRect/>
          <a:stretch>
            <a:fillRect/>
          </a:stretch>
        </p:blipFill>
        <p:spPr bwMode="auto">
          <a:xfrm>
            <a:off x="7112000" y="2570167"/>
            <a:ext cx="2549252" cy="1239833"/>
          </a:xfrm>
          <a:prstGeom prst="rect">
            <a:avLst/>
          </a:prstGeom>
          <a:noFill/>
          <a:ln w="9525">
            <a:noFill/>
            <a:miter lim="800000"/>
            <a:headEnd/>
            <a:tailEnd/>
          </a:ln>
          <a:effectLst/>
        </p:spPr>
      </p:pic>
      <p:pic>
        <p:nvPicPr>
          <p:cNvPr id="131077" name="Picture 5"/>
          <p:cNvPicPr>
            <a:picLocks noChangeAspect="1" noChangeArrowheads="1"/>
          </p:cNvPicPr>
          <p:nvPr/>
        </p:nvPicPr>
        <p:blipFill>
          <a:blip r:embed="rId6"/>
          <a:srcRect/>
          <a:stretch>
            <a:fillRect/>
          </a:stretch>
        </p:blipFill>
        <p:spPr bwMode="auto">
          <a:xfrm>
            <a:off x="7196667" y="3876187"/>
            <a:ext cx="2624667" cy="2660786"/>
          </a:xfrm>
          <a:prstGeom prst="rect">
            <a:avLst/>
          </a:prstGeom>
          <a:noFill/>
          <a:ln w="9525">
            <a:noFill/>
            <a:miter lim="800000"/>
            <a:headEnd/>
            <a:tailEnd/>
          </a:ln>
          <a:effectLst/>
        </p:spPr>
      </p:pic>
      <p:pic>
        <p:nvPicPr>
          <p:cNvPr id="131078" name="Picture 6"/>
          <p:cNvPicPr>
            <a:picLocks noChangeAspect="1" noChangeArrowheads="1"/>
          </p:cNvPicPr>
          <p:nvPr/>
        </p:nvPicPr>
        <p:blipFill>
          <a:blip r:embed="rId7"/>
          <a:srcRect/>
          <a:stretch>
            <a:fillRect/>
          </a:stretch>
        </p:blipFill>
        <p:spPr bwMode="auto">
          <a:xfrm>
            <a:off x="2116667" y="3556000"/>
            <a:ext cx="3434292" cy="12700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1076"/>
                                        </p:tgtEl>
                                        <p:attrNameLst>
                                          <p:attrName>style.visibility</p:attrName>
                                        </p:attrNameLst>
                                      </p:cBhvr>
                                      <p:to>
                                        <p:strVal val="visible"/>
                                      </p:to>
                                    </p:set>
                                    <p:animEffect transition="in" filter="blinds(horizontal)">
                                      <p:cBhvr>
                                        <p:cTn id="7" dur="500"/>
                                        <p:tgtEl>
                                          <p:spTgt spid="13107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1077"/>
                                        </p:tgtEl>
                                        <p:attrNameLst>
                                          <p:attrName>style.visibility</p:attrName>
                                        </p:attrNameLst>
                                      </p:cBhvr>
                                      <p:to>
                                        <p:strVal val="visible"/>
                                      </p:to>
                                    </p:set>
                                    <p:animEffect transition="in" filter="blinds(horizontal)">
                                      <p:cBhvr>
                                        <p:cTn id="12" dur="500"/>
                                        <p:tgtEl>
                                          <p:spTgt spid="1310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1074"/>
                                        </p:tgtEl>
                                        <p:attrNameLst>
                                          <p:attrName>style.visibility</p:attrName>
                                        </p:attrNameLst>
                                      </p:cBhvr>
                                      <p:to>
                                        <p:strVal val="visible"/>
                                      </p:to>
                                    </p:set>
                                    <p:animEffect transition="in" filter="blinds(horizontal)">
                                      <p:cBhvr>
                                        <p:cTn id="17" dur="500"/>
                                        <p:tgtEl>
                                          <p:spTgt spid="13107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1075"/>
                                        </p:tgtEl>
                                        <p:attrNameLst>
                                          <p:attrName>style.visibility</p:attrName>
                                        </p:attrNameLst>
                                      </p:cBhvr>
                                      <p:to>
                                        <p:strVal val="visible"/>
                                      </p:to>
                                    </p:set>
                                    <p:animEffect transition="in" filter="blinds(horizontal)">
                                      <p:cBhvr>
                                        <p:cTn id="22" dur="500"/>
                                        <p:tgtEl>
                                          <p:spTgt spid="13107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1078"/>
                                        </p:tgtEl>
                                        <p:attrNameLst>
                                          <p:attrName>style.visibility</p:attrName>
                                        </p:attrNameLst>
                                      </p:cBhvr>
                                      <p:to>
                                        <p:strVal val="visible"/>
                                      </p:to>
                                    </p:set>
                                    <p:animEffect transition="in" filter="blinds(horizontal)">
                                      <p:cBhvr>
                                        <p:cTn id="27" dur="500"/>
                                        <p:tgtEl>
                                          <p:spTgt spid="131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762001" y="762001"/>
            <a:ext cx="3728018" cy="2794000"/>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5334001" y="762001"/>
            <a:ext cx="3421081" cy="2878667"/>
          </a:xfrm>
          <a:prstGeom prst="rect">
            <a:avLst/>
          </a:prstGeom>
          <a:noFill/>
          <a:ln w="9525">
            <a:noFill/>
            <a:miter lim="800000"/>
            <a:headEnd/>
            <a:tailEnd/>
          </a:ln>
        </p:spPr>
      </p:pic>
      <p:sp>
        <p:nvSpPr>
          <p:cNvPr id="6" name="TextBox 5"/>
          <p:cNvSpPr txBox="1"/>
          <p:nvPr/>
        </p:nvSpPr>
        <p:spPr>
          <a:xfrm>
            <a:off x="592667" y="338667"/>
            <a:ext cx="2458173" cy="400110"/>
          </a:xfrm>
          <a:prstGeom prst="rect">
            <a:avLst/>
          </a:prstGeom>
          <a:noFill/>
        </p:spPr>
        <p:txBody>
          <a:bodyPr wrap="none" rtlCol="0">
            <a:spAutoFit/>
          </a:bodyPr>
          <a:lstStyle/>
          <a:p>
            <a:r>
              <a:rPr lang="en-US" sz="2000" dirty="0"/>
              <a:t>Miss match in parallel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9263" y="338667"/>
            <a:ext cx="4375942" cy="1049775"/>
          </a:xfrm>
          <a:prstGeom prst="rect">
            <a:avLst/>
          </a:prstGeom>
          <a:noFill/>
        </p:spPr>
        <p:txBody>
          <a:bodyPr wrap="none" rtlCol="0">
            <a:spAutoFit/>
          </a:bodyPr>
          <a:lstStyle/>
          <a:p>
            <a:r>
              <a:rPr lang="en-US" sz="3111" dirty="0"/>
              <a:t>PV module power output:</a:t>
            </a:r>
          </a:p>
          <a:p>
            <a:endParaRPr lang="en-US" sz="3111" dirty="0"/>
          </a:p>
        </p:txBody>
      </p:sp>
      <p:pic>
        <p:nvPicPr>
          <p:cNvPr id="4" name="Picture 5"/>
          <p:cNvPicPr>
            <a:picLocks noChangeAspect="1" noChangeArrowheads="1"/>
          </p:cNvPicPr>
          <p:nvPr/>
        </p:nvPicPr>
        <p:blipFill>
          <a:blip r:embed="rId2" cstate="print"/>
          <a:srcRect/>
          <a:stretch>
            <a:fillRect/>
          </a:stretch>
        </p:blipFill>
        <p:spPr bwMode="auto">
          <a:xfrm>
            <a:off x="4572001" y="169333"/>
            <a:ext cx="5281083" cy="2032000"/>
          </a:xfrm>
          <a:prstGeom prst="rect">
            <a:avLst/>
          </a:prstGeom>
          <a:noFill/>
          <a:ln w="9525">
            <a:noFill/>
            <a:miter lim="800000"/>
            <a:headEnd/>
            <a:tailEnd/>
          </a:ln>
        </p:spPr>
      </p:pic>
      <p:sp>
        <p:nvSpPr>
          <p:cNvPr id="6" name="TextBox 5"/>
          <p:cNvSpPr txBox="1"/>
          <p:nvPr/>
        </p:nvSpPr>
        <p:spPr>
          <a:xfrm>
            <a:off x="338667" y="1016000"/>
            <a:ext cx="2994281" cy="400110"/>
          </a:xfrm>
          <a:prstGeom prst="rect">
            <a:avLst/>
          </a:prstGeom>
          <a:noFill/>
        </p:spPr>
        <p:txBody>
          <a:bodyPr wrap="none" rtlCol="0">
            <a:spAutoFit/>
          </a:bodyPr>
          <a:lstStyle/>
          <a:p>
            <a:r>
              <a:rPr lang="en-US" sz="2000" dirty="0"/>
              <a:t>I-V equation of PV module:</a:t>
            </a:r>
          </a:p>
        </p:txBody>
      </p:sp>
      <p:sp>
        <p:nvSpPr>
          <p:cNvPr id="7" name="TextBox 6"/>
          <p:cNvSpPr txBox="1"/>
          <p:nvPr/>
        </p:nvSpPr>
        <p:spPr>
          <a:xfrm>
            <a:off x="423334" y="1608667"/>
            <a:ext cx="3689023" cy="707886"/>
          </a:xfrm>
          <a:prstGeom prst="rect">
            <a:avLst/>
          </a:prstGeom>
          <a:noFill/>
        </p:spPr>
        <p:txBody>
          <a:bodyPr wrap="none" rtlCol="0">
            <a:spAutoFit/>
          </a:bodyPr>
          <a:lstStyle/>
          <a:p>
            <a:r>
              <a:rPr lang="en-US" sz="2000" dirty="0"/>
              <a:t>Same as of single solar cell</a:t>
            </a:r>
          </a:p>
          <a:p>
            <a:r>
              <a:rPr lang="en-US" sz="2000" dirty="0"/>
              <a:t>I-V curve : combination of all cells</a:t>
            </a:r>
          </a:p>
        </p:txBody>
      </p:sp>
      <p:pic>
        <p:nvPicPr>
          <p:cNvPr id="2" name="Picture 2"/>
          <p:cNvPicPr>
            <a:picLocks noChangeAspect="1" noChangeArrowheads="1"/>
          </p:cNvPicPr>
          <p:nvPr/>
        </p:nvPicPr>
        <p:blipFill>
          <a:blip r:embed="rId3" cstate="print"/>
          <a:srcRect/>
          <a:stretch>
            <a:fillRect/>
          </a:stretch>
        </p:blipFill>
        <p:spPr bwMode="auto">
          <a:xfrm>
            <a:off x="3556000" y="2286000"/>
            <a:ext cx="2624667" cy="677333"/>
          </a:xfrm>
          <a:prstGeom prst="rect">
            <a:avLst/>
          </a:prstGeom>
          <a:noFill/>
          <a:ln w="9525">
            <a:noFill/>
            <a:miter lim="800000"/>
            <a:headEnd/>
            <a:tailEnd/>
          </a:ln>
        </p:spPr>
      </p:pic>
      <p:sp>
        <p:nvSpPr>
          <p:cNvPr id="9" name="TextBox 8"/>
          <p:cNvSpPr txBox="1"/>
          <p:nvPr/>
        </p:nvSpPr>
        <p:spPr>
          <a:xfrm>
            <a:off x="508000" y="2455333"/>
            <a:ext cx="2232984" cy="400110"/>
          </a:xfrm>
          <a:prstGeom prst="rect">
            <a:avLst/>
          </a:prstGeom>
          <a:noFill/>
        </p:spPr>
        <p:txBody>
          <a:bodyPr wrap="none" rtlCol="0">
            <a:spAutoFit/>
          </a:bodyPr>
          <a:lstStyle/>
          <a:p>
            <a:r>
              <a:rPr lang="en-US" sz="2000" dirty="0"/>
              <a:t>For single solar cell:</a:t>
            </a:r>
          </a:p>
        </p:txBody>
      </p:sp>
      <p:pic>
        <p:nvPicPr>
          <p:cNvPr id="1027" name="Picture 3"/>
          <p:cNvPicPr>
            <a:picLocks noChangeAspect="1" noChangeArrowheads="1"/>
          </p:cNvPicPr>
          <p:nvPr/>
        </p:nvPicPr>
        <p:blipFill>
          <a:blip r:embed="rId4" cstate="print"/>
          <a:srcRect/>
          <a:stretch>
            <a:fillRect/>
          </a:stretch>
        </p:blipFill>
        <p:spPr bwMode="auto">
          <a:xfrm>
            <a:off x="423333" y="3048000"/>
            <a:ext cx="3728220" cy="656167"/>
          </a:xfrm>
          <a:prstGeom prst="rect">
            <a:avLst/>
          </a:prstGeom>
          <a:noFill/>
          <a:ln w="9525">
            <a:noFill/>
            <a:miter lim="800000"/>
            <a:headEnd/>
            <a:tailEnd/>
          </a:ln>
        </p:spPr>
      </p:pic>
      <p:sp>
        <p:nvSpPr>
          <p:cNvPr id="11" name="TextBox 10"/>
          <p:cNvSpPr txBox="1"/>
          <p:nvPr/>
        </p:nvSpPr>
        <p:spPr>
          <a:xfrm>
            <a:off x="4318001" y="3132667"/>
            <a:ext cx="1043299" cy="400110"/>
          </a:xfrm>
          <a:prstGeom prst="rect">
            <a:avLst/>
          </a:prstGeom>
          <a:noFill/>
        </p:spPr>
        <p:txBody>
          <a:bodyPr wrap="none" rtlCol="0">
            <a:spAutoFit/>
          </a:bodyPr>
          <a:lstStyle/>
          <a:p>
            <a:r>
              <a:rPr lang="en-US" sz="2000" dirty="0"/>
              <a:t>K=</a:t>
            </a:r>
            <a:r>
              <a:rPr lang="en-US" sz="2000" dirty="0" err="1"/>
              <a:t>nkT</a:t>
            </a:r>
            <a:r>
              <a:rPr lang="en-US" sz="2000" dirty="0"/>
              <a:t>/q</a:t>
            </a:r>
          </a:p>
        </p:txBody>
      </p:sp>
      <p:sp>
        <p:nvSpPr>
          <p:cNvPr id="12" name="TextBox 11"/>
          <p:cNvSpPr txBox="1"/>
          <p:nvPr/>
        </p:nvSpPr>
        <p:spPr>
          <a:xfrm>
            <a:off x="338667" y="4064000"/>
            <a:ext cx="3132667" cy="1015663"/>
          </a:xfrm>
          <a:prstGeom prst="rect">
            <a:avLst/>
          </a:prstGeom>
          <a:noFill/>
        </p:spPr>
        <p:txBody>
          <a:bodyPr wrap="square" rtlCol="0">
            <a:spAutoFit/>
          </a:bodyPr>
          <a:lstStyle/>
          <a:p>
            <a:r>
              <a:rPr lang="en-US" sz="2000" dirty="0"/>
              <a:t>For module:</a:t>
            </a:r>
          </a:p>
          <a:p>
            <a:endParaRPr lang="en-US" sz="2000" dirty="0"/>
          </a:p>
          <a:p>
            <a:r>
              <a:rPr lang="en-US" sz="2000" dirty="0"/>
              <a:t>n cells connected in series </a:t>
            </a:r>
          </a:p>
        </p:txBody>
      </p:sp>
      <p:pic>
        <p:nvPicPr>
          <p:cNvPr id="1028" name="Picture 4"/>
          <p:cNvPicPr>
            <a:picLocks noChangeAspect="1" noChangeArrowheads="1"/>
          </p:cNvPicPr>
          <p:nvPr/>
        </p:nvPicPr>
        <p:blipFill>
          <a:blip r:embed="rId5" cstate="print"/>
          <a:srcRect/>
          <a:stretch>
            <a:fillRect/>
          </a:stretch>
        </p:blipFill>
        <p:spPr bwMode="auto">
          <a:xfrm>
            <a:off x="3615107" y="4148667"/>
            <a:ext cx="6290893" cy="931333"/>
          </a:xfrm>
          <a:prstGeom prst="rect">
            <a:avLst/>
          </a:prstGeom>
          <a:noFill/>
          <a:ln w="9525">
            <a:noFill/>
            <a:miter lim="800000"/>
            <a:headEnd/>
            <a:tailEnd/>
          </a:ln>
        </p:spPr>
      </p:pic>
      <p:sp>
        <p:nvSpPr>
          <p:cNvPr id="14" name="TextBox 13"/>
          <p:cNvSpPr txBox="1"/>
          <p:nvPr/>
        </p:nvSpPr>
        <p:spPr>
          <a:xfrm>
            <a:off x="6773333" y="2624667"/>
            <a:ext cx="2849050" cy="1015663"/>
          </a:xfrm>
          <a:prstGeom prst="rect">
            <a:avLst/>
          </a:prstGeom>
          <a:noFill/>
        </p:spPr>
        <p:txBody>
          <a:bodyPr wrap="none" rtlCol="0">
            <a:spAutoFit/>
          </a:bodyPr>
          <a:lstStyle/>
          <a:p>
            <a:r>
              <a:rPr lang="en-US" sz="2000" dirty="0"/>
              <a:t>I</a:t>
            </a:r>
            <a:r>
              <a:rPr lang="en-US" sz="2000" baseline="-25000" dirty="0"/>
              <a:t>L</a:t>
            </a:r>
            <a:r>
              <a:rPr lang="en-US" sz="2000" dirty="0"/>
              <a:t>: light generated current</a:t>
            </a:r>
          </a:p>
          <a:p>
            <a:r>
              <a:rPr lang="en-US" sz="2000" dirty="0"/>
              <a:t>I</a:t>
            </a:r>
            <a:r>
              <a:rPr lang="en-US" sz="2000" baseline="-25000" dirty="0"/>
              <a:t>0</a:t>
            </a:r>
            <a:r>
              <a:rPr lang="en-US" sz="2000" dirty="0"/>
              <a:t>: reverse bias current</a:t>
            </a:r>
          </a:p>
          <a:p>
            <a:r>
              <a:rPr lang="en-US" sz="2000" dirty="0"/>
              <a:t>R</a:t>
            </a:r>
            <a:r>
              <a:rPr lang="en-US" sz="2000" baseline="-25000" dirty="0"/>
              <a:t>s</a:t>
            </a:r>
            <a:r>
              <a:rPr lang="en-US" sz="2000" dirty="0"/>
              <a:t>: series resistance</a:t>
            </a:r>
          </a:p>
        </p:txBody>
      </p:sp>
      <p:sp>
        <p:nvSpPr>
          <p:cNvPr id="15" name="TextBox 14"/>
          <p:cNvSpPr txBox="1"/>
          <p:nvPr/>
        </p:nvSpPr>
        <p:spPr>
          <a:xfrm>
            <a:off x="6828748" y="5747412"/>
            <a:ext cx="3339569" cy="1015663"/>
          </a:xfrm>
          <a:prstGeom prst="rect">
            <a:avLst/>
          </a:prstGeom>
          <a:noFill/>
        </p:spPr>
        <p:txBody>
          <a:bodyPr wrap="none" rtlCol="0">
            <a:spAutoFit/>
          </a:bodyPr>
          <a:lstStyle/>
          <a:p>
            <a:r>
              <a:rPr lang="en-US" sz="2000" dirty="0" err="1"/>
              <a:t>I</a:t>
            </a:r>
            <a:r>
              <a:rPr lang="en-US" sz="2000" baseline="-25000" dirty="0" err="1"/>
              <a:t>Lmo</a:t>
            </a:r>
            <a:r>
              <a:rPr lang="en-US" sz="2000" dirty="0"/>
              <a:t>: light generated current=I</a:t>
            </a:r>
            <a:r>
              <a:rPr lang="en-US" sz="2000" baseline="-25000" dirty="0"/>
              <a:t>L</a:t>
            </a:r>
          </a:p>
          <a:p>
            <a:r>
              <a:rPr lang="en-US" sz="2000" dirty="0"/>
              <a:t>I</a:t>
            </a:r>
            <a:r>
              <a:rPr lang="en-US" sz="2000" baseline="-25000" dirty="0"/>
              <a:t>0m0</a:t>
            </a:r>
            <a:r>
              <a:rPr lang="en-US" sz="2000" dirty="0"/>
              <a:t>: reverse bias current=Io</a:t>
            </a:r>
          </a:p>
          <a:p>
            <a:r>
              <a:rPr lang="en-US" sz="2000" dirty="0" err="1"/>
              <a:t>R</a:t>
            </a:r>
            <a:r>
              <a:rPr lang="en-US" sz="2000" baseline="-25000" dirty="0" err="1"/>
              <a:t>smo</a:t>
            </a:r>
            <a:r>
              <a:rPr lang="en-US" sz="2000" dirty="0"/>
              <a:t>: series resistance=</a:t>
            </a:r>
            <a:r>
              <a:rPr lang="en-US" sz="2000" dirty="0" err="1"/>
              <a:t>NsRs</a:t>
            </a:r>
            <a:endParaRPr lang="en-US" sz="2000" dirty="0"/>
          </a:p>
        </p:txBody>
      </p:sp>
      <p:pic>
        <p:nvPicPr>
          <p:cNvPr id="1029" name="Picture 5"/>
          <p:cNvPicPr>
            <a:picLocks noChangeAspect="1" noChangeArrowheads="1"/>
          </p:cNvPicPr>
          <p:nvPr/>
        </p:nvPicPr>
        <p:blipFill>
          <a:blip r:embed="rId6" cstate="print"/>
          <a:srcRect/>
          <a:stretch>
            <a:fillRect/>
          </a:stretch>
        </p:blipFill>
        <p:spPr bwMode="auto">
          <a:xfrm>
            <a:off x="169333" y="5842000"/>
            <a:ext cx="6566687" cy="110066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linds(horizontal)">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027"/>
                                        </p:tgtEl>
                                        <p:attrNameLst>
                                          <p:attrName>style.visibility</p:attrName>
                                        </p:attrNameLst>
                                      </p:cBhvr>
                                      <p:to>
                                        <p:strVal val="visible"/>
                                      </p:to>
                                    </p:set>
                                    <p:animEffect transition="in" filter="blinds(horizontal)">
                                      <p:cBhvr>
                                        <p:cTn id="34" dur="500"/>
                                        <p:tgtEl>
                                          <p:spTgt spid="102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blinds(horizontal)">
                                      <p:cBhvr>
                                        <p:cTn id="42" dur="500"/>
                                        <p:tgtEl>
                                          <p:spTgt spid="1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2">
                                            <p:txEl>
                                              <p:pRg st="2" end="2"/>
                                            </p:txEl>
                                          </p:spTgt>
                                        </p:tgtEl>
                                        <p:attrNameLst>
                                          <p:attrName>style.visibility</p:attrName>
                                        </p:attrNameLst>
                                      </p:cBhvr>
                                      <p:to>
                                        <p:strVal val="visible"/>
                                      </p:to>
                                    </p:set>
                                    <p:animEffect transition="in" filter="blinds(horizontal)">
                                      <p:cBhvr>
                                        <p:cTn id="47" dur="500"/>
                                        <p:tgtEl>
                                          <p:spTgt spid="12">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28"/>
                                        </p:tgtEl>
                                        <p:attrNameLst>
                                          <p:attrName>style.visibility</p:attrName>
                                        </p:attrNameLst>
                                      </p:cBhvr>
                                      <p:to>
                                        <p:strVal val="visible"/>
                                      </p:to>
                                    </p:set>
                                    <p:animEffect transition="in" filter="blinds(horizontal)">
                                      <p:cBhvr>
                                        <p:cTn id="52" dur="500"/>
                                        <p:tgtEl>
                                          <p:spTgt spid="102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029"/>
                                        </p:tgtEl>
                                        <p:attrNameLst>
                                          <p:attrName>style.visibility</p:attrName>
                                        </p:attrNameLst>
                                      </p:cBhvr>
                                      <p:to>
                                        <p:strVal val="visible"/>
                                      </p:to>
                                    </p:set>
                                    <p:animEffect transition="in" filter="blinds(horizontal)">
                                      <p:cBhvr>
                                        <p:cTn id="6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3302000" y="338667"/>
            <a:ext cx="6566687" cy="1100667"/>
          </a:xfrm>
          <a:prstGeom prst="rect">
            <a:avLst/>
          </a:prstGeom>
          <a:noFill/>
          <a:ln w="9525">
            <a:noFill/>
            <a:miter lim="800000"/>
            <a:headEnd/>
            <a:tailEnd/>
          </a:ln>
        </p:spPr>
      </p:pic>
      <p:sp>
        <p:nvSpPr>
          <p:cNvPr id="5" name="TextBox 4"/>
          <p:cNvSpPr txBox="1"/>
          <p:nvPr/>
        </p:nvSpPr>
        <p:spPr>
          <a:xfrm>
            <a:off x="254000" y="677333"/>
            <a:ext cx="3034742" cy="707886"/>
          </a:xfrm>
          <a:prstGeom prst="rect">
            <a:avLst/>
          </a:prstGeom>
          <a:noFill/>
        </p:spPr>
        <p:txBody>
          <a:bodyPr wrap="none" rtlCol="0">
            <a:spAutoFit/>
          </a:bodyPr>
          <a:lstStyle/>
          <a:p>
            <a:r>
              <a:rPr lang="en-US" sz="2000" dirty="0"/>
              <a:t>Ns cells connected in series</a:t>
            </a:r>
          </a:p>
          <a:p>
            <a:r>
              <a:rPr lang="en-US" sz="2000" dirty="0"/>
              <a:t> in a module:</a:t>
            </a:r>
          </a:p>
        </p:txBody>
      </p:sp>
      <p:sp>
        <p:nvSpPr>
          <p:cNvPr id="6" name="TextBox 5"/>
          <p:cNvSpPr txBox="1"/>
          <p:nvPr/>
        </p:nvSpPr>
        <p:spPr>
          <a:xfrm>
            <a:off x="254000" y="1608667"/>
            <a:ext cx="3096810" cy="707886"/>
          </a:xfrm>
          <a:prstGeom prst="rect">
            <a:avLst/>
          </a:prstGeom>
          <a:noFill/>
        </p:spPr>
        <p:txBody>
          <a:bodyPr wrap="none" rtlCol="0">
            <a:spAutoFit/>
          </a:bodyPr>
          <a:lstStyle/>
          <a:p>
            <a:r>
              <a:rPr lang="en-US" sz="2000" dirty="0" err="1"/>
              <a:t>Np</a:t>
            </a:r>
            <a:r>
              <a:rPr lang="en-US" sz="2000" dirty="0"/>
              <a:t> cells connected  parallel </a:t>
            </a:r>
          </a:p>
          <a:p>
            <a:r>
              <a:rPr lang="en-US" sz="2000" dirty="0"/>
              <a:t> in a module/array:</a:t>
            </a:r>
          </a:p>
        </p:txBody>
      </p:sp>
      <p:pic>
        <p:nvPicPr>
          <p:cNvPr id="2050" name="Picture 2"/>
          <p:cNvPicPr>
            <a:picLocks noChangeAspect="1" noChangeArrowheads="1"/>
          </p:cNvPicPr>
          <p:nvPr/>
        </p:nvPicPr>
        <p:blipFill>
          <a:blip r:embed="rId3" cstate="print"/>
          <a:srcRect/>
          <a:stretch>
            <a:fillRect/>
          </a:stretch>
        </p:blipFill>
        <p:spPr bwMode="auto">
          <a:xfrm>
            <a:off x="3394095" y="1778001"/>
            <a:ext cx="6765906" cy="1116541"/>
          </a:xfrm>
          <a:prstGeom prst="rect">
            <a:avLst/>
          </a:prstGeom>
          <a:noFill/>
          <a:ln w="9525">
            <a:noFill/>
            <a:miter lim="800000"/>
            <a:headEnd/>
            <a:tailEnd/>
          </a:ln>
        </p:spPr>
      </p:pic>
      <p:sp>
        <p:nvSpPr>
          <p:cNvPr id="8" name="TextBox 7"/>
          <p:cNvSpPr txBox="1"/>
          <p:nvPr/>
        </p:nvSpPr>
        <p:spPr>
          <a:xfrm>
            <a:off x="254000" y="3302001"/>
            <a:ext cx="5429500" cy="1015663"/>
          </a:xfrm>
          <a:prstGeom prst="rect">
            <a:avLst/>
          </a:prstGeom>
          <a:noFill/>
        </p:spPr>
        <p:txBody>
          <a:bodyPr wrap="none" rtlCol="0">
            <a:spAutoFit/>
          </a:bodyPr>
          <a:lstStyle/>
          <a:p>
            <a:r>
              <a:rPr lang="en-US" sz="2000" dirty="0"/>
              <a:t>For large PV application: </a:t>
            </a:r>
          </a:p>
          <a:p>
            <a:r>
              <a:rPr lang="en-US" sz="2000" dirty="0"/>
              <a:t>Modules connected parallel: </a:t>
            </a:r>
          </a:p>
          <a:p>
            <a:r>
              <a:rPr lang="en-US" sz="2000" dirty="0"/>
              <a:t>cells connected in series and parallel combination:</a:t>
            </a:r>
          </a:p>
        </p:txBody>
      </p:sp>
      <p:pic>
        <p:nvPicPr>
          <p:cNvPr id="2051" name="Picture 3"/>
          <p:cNvPicPr>
            <a:picLocks noChangeAspect="1" noChangeArrowheads="1"/>
          </p:cNvPicPr>
          <p:nvPr/>
        </p:nvPicPr>
        <p:blipFill>
          <a:blip r:embed="rId4" cstate="print"/>
          <a:srcRect/>
          <a:stretch>
            <a:fillRect/>
          </a:stretch>
        </p:blipFill>
        <p:spPr bwMode="auto">
          <a:xfrm>
            <a:off x="2116666" y="4402667"/>
            <a:ext cx="7492996" cy="93662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blinds(horizontal)">
                                      <p:cBhvr>
                                        <p:cTn id="20" dur="500"/>
                                        <p:tgtEl>
                                          <p:spTgt spid="205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051"/>
                                        </p:tgtEl>
                                        <p:attrNameLst>
                                          <p:attrName>style.visibility</p:attrName>
                                        </p:attrNameLst>
                                      </p:cBhvr>
                                      <p:to>
                                        <p:strVal val="visible"/>
                                      </p:to>
                                    </p:set>
                                    <p:animEffect transition="in" filter="blinds(horizontal)">
                                      <p:cBhvr>
                                        <p:cTn id="30"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0203C4-0E34-45F7-B9E3-4387A3AFD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64" y="425624"/>
            <a:ext cx="9649072" cy="1872208"/>
          </a:xfrm>
          <a:prstGeom prst="rect">
            <a:avLst/>
          </a:prstGeom>
        </p:spPr>
      </p:pic>
      <p:pic>
        <p:nvPicPr>
          <p:cNvPr id="7" name="Picture 6">
            <a:extLst>
              <a:ext uri="{FF2B5EF4-FFF2-40B4-BE49-F238E27FC236}">
                <a16:creationId xmlns:a16="http://schemas.microsoft.com/office/drawing/2014/main" id="{F03A274F-6279-43D2-88F4-02E855C4D3EB}"/>
              </a:ext>
            </a:extLst>
          </p:cNvPr>
          <p:cNvPicPr>
            <a:picLocks noChangeAspect="1"/>
          </p:cNvPicPr>
          <p:nvPr/>
        </p:nvPicPr>
        <p:blipFill>
          <a:blip r:embed="rId3"/>
          <a:stretch>
            <a:fillRect/>
          </a:stretch>
        </p:blipFill>
        <p:spPr>
          <a:xfrm>
            <a:off x="187222" y="2333390"/>
            <a:ext cx="9649072" cy="5286609"/>
          </a:xfrm>
          <a:prstGeom prst="rect">
            <a:avLst/>
          </a:prstGeom>
        </p:spPr>
      </p:pic>
    </p:spTree>
    <p:extLst>
      <p:ext uri="{BB962C8B-B14F-4D97-AF65-F5344CB8AC3E}">
        <p14:creationId xmlns:p14="http://schemas.microsoft.com/office/powerpoint/2010/main" val="349260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3334" y="592667"/>
            <a:ext cx="4093685" cy="707886"/>
          </a:xfrm>
          <a:prstGeom prst="rect">
            <a:avLst/>
          </a:prstGeom>
          <a:noFill/>
        </p:spPr>
        <p:txBody>
          <a:bodyPr wrap="none" rtlCol="0">
            <a:spAutoFit/>
          </a:bodyPr>
          <a:lstStyle/>
          <a:p>
            <a:r>
              <a:rPr lang="en-US" sz="2000" dirty="0"/>
              <a:t>Rating of a PV module:</a:t>
            </a:r>
          </a:p>
          <a:p>
            <a:r>
              <a:rPr lang="en-US" sz="2000" dirty="0"/>
              <a:t>	in terms of peak power (</a:t>
            </a:r>
            <a:r>
              <a:rPr lang="en-US" sz="2000" dirty="0" err="1"/>
              <a:t>Wp</a:t>
            </a:r>
            <a:r>
              <a:rPr lang="en-US" sz="2000" dirty="0"/>
              <a:t>)</a:t>
            </a:r>
          </a:p>
        </p:txBody>
      </p:sp>
      <p:sp>
        <p:nvSpPr>
          <p:cNvPr id="4" name="TextBox 3"/>
          <p:cNvSpPr txBox="1"/>
          <p:nvPr/>
        </p:nvSpPr>
        <p:spPr>
          <a:xfrm>
            <a:off x="423334" y="1524000"/>
            <a:ext cx="3426707" cy="400110"/>
          </a:xfrm>
          <a:prstGeom prst="rect">
            <a:avLst/>
          </a:prstGeom>
          <a:noFill/>
        </p:spPr>
        <p:txBody>
          <a:bodyPr wrap="none" rtlCol="0">
            <a:spAutoFit/>
          </a:bodyPr>
          <a:lstStyle/>
          <a:p>
            <a:r>
              <a:rPr lang="en-US" sz="2000" dirty="0"/>
              <a:t>Standard Test Conditions (STC):</a:t>
            </a:r>
          </a:p>
        </p:txBody>
      </p:sp>
      <p:pic>
        <p:nvPicPr>
          <p:cNvPr id="3074" name="Picture 2"/>
          <p:cNvPicPr>
            <a:picLocks noChangeAspect="1" noChangeArrowheads="1"/>
          </p:cNvPicPr>
          <p:nvPr/>
        </p:nvPicPr>
        <p:blipFill>
          <a:blip r:embed="rId2" cstate="print"/>
          <a:srcRect/>
          <a:stretch>
            <a:fillRect/>
          </a:stretch>
        </p:blipFill>
        <p:spPr bwMode="auto">
          <a:xfrm>
            <a:off x="3979334" y="1354667"/>
            <a:ext cx="4667250" cy="762000"/>
          </a:xfrm>
          <a:prstGeom prst="rect">
            <a:avLst/>
          </a:prstGeom>
          <a:noFill/>
          <a:ln w="9525">
            <a:noFill/>
            <a:miter lim="800000"/>
            <a:headEnd/>
            <a:tailEnd/>
          </a:ln>
        </p:spPr>
      </p:pic>
      <p:sp>
        <p:nvSpPr>
          <p:cNvPr id="6" name="TextBox 5"/>
          <p:cNvSpPr txBox="1"/>
          <p:nvPr/>
        </p:nvSpPr>
        <p:spPr>
          <a:xfrm>
            <a:off x="423334" y="2468298"/>
            <a:ext cx="4883003" cy="707886"/>
          </a:xfrm>
          <a:prstGeom prst="rect">
            <a:avLst/>
          </a:prstGeom>
          <a:noFill/>
        </p:spPr>
        <p:txBody>
          <a:bodyPr wrap="none" rtlCol="0">
            <a:spAutoFit/>
          </a:bodyPr>
          <a:lstStyle/>
          <a:p>
            <a:r>
              <a:rPr lang="en-US" sz="2000" dirty="0"/>
              <a:t>Standard  Operating  Conditions (SOC):</a:t>
            </a:r>
          </a:p>
          <a:p>
            <a:r>
              <a:rPr lang="en-US" sz="2000" dirty="0"/>
              <a:t>Nominal Operating Cell Temperature (NOCT):</a:t>
            </a:r>
          </a:p>
        </p:txBody>
      </p:sp>
      <p:pic>
        <p:nvPicPr>
          <p:cNvPr id="3075" name="Picture 3"/>
          <p:cNvPicPr>
            <a:picLocks noChangeAspect="1" noChangeArrowheads="1"/>
          </p:cNvPicPr>
          <p:nvPr/>
        </p:nvPicPr>
        <p:blipFill>
          <a:blip r:embed="rId3" cstate="print"/>
          <a:srcRect/>
          <a:stretch>
            <a:fillRect/>
          </a:stretch>
        </p:blipFill>
        <p:spPr bwMode="auto">
          <a:xfrm>
            <a:off x="5334000" y="2370667"/>
            <a:ext cx="3914488" cy="1010708"/>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762000" y="3556000"/>
            <a:ext cx="4048126" cy="635000"/>
          </a:xfrm>
          <a:prstGeom prst="rect">
            <a:avLst/>
          </a:prstGeom>
          <a:noFill/>
          <a:ln w="9525">
            <a:noFill/>
            <a:miter lim="800000"/>
            <a:headEnd/>
            <a:tailEnd/>
          </a:ln>
        </p:spPr>
      </p:pic>
      <p:sp>
        <p:nvSpPr>
          <p:cNvPr id="9" name="TextBox 8"/>
          <p:cNvSpPr txBox="1"/>
          <p:nvPr/>
        </p:nvSpPr>
        <p:spPr>
          <a:xfrm>
            <a:off x="5503334" y="3725333"/>
            <a:ext cx="1961691" cy="400110"/>
          </a:xfrm>
          <a:prstGeom prst="rect">
            <a:avLst/>
          </a:prstGeom>
          <a:noFill/>
        </p:spPr>
        <p:txBody>
          <a:bodyPr wrap="none" rtlCol="0">
            <a:spAutoFit/>
          </a:bodyPr>
          <a:lstStyle/>
          <a:p>
            <a:r>
              <a:rPr lang="en-US" sz="2000" dirty="0" err="1"/>
              <a:t>T</a:t>
            </a:r>
            <a:r>
              <a:rPr lang="en-US" sz="2000" baseline="-25000" dirty="0" err="1"/>
              <a:t>mod</a:t>
            </a:r>
            <a:r>
              <a:rPr lang="en-US" sz="2000" dirty="0"/>
              <a:t> = </a:t>
            </a:r>
            <a:r>
              <a:rPr lang="en-US" sz="2000" dirty="0" err="1"/>
              <a:t>T</a:t>
            </a:r>
            <a:r>
              <a:rPr lang="en-US" sz="2000" baseline="-25000" dirty="0" err="1"/>
              <a:t>amb</a:t>
            </a:r>
            <a:r>
              <a:rPr lang="en-US" sz="2000" dirty="0"/>
              <a:t> + K P</a:t>
            </a:r>
            <a:r>
              <a:rPr lang="en-US" sz="2000" baseline="-25000" dirty="0"/>
              <a:t>in</a:t>
            </a:r>
          </a:p>
        </p:txBody>
      </p:sp>
      <p:sp>
        <p:nvSpPr>
          <p:cNvPr id="10" name="TextBox 9"/>
          <p:cNvSpPr txBox="1"/>
          <p:nvPr/>
        </p:nvSpPr>
        <p:spPr>
          <a:xfrm>
            <a:off x="592666" y="4741333"/>
            <a:ext cx="1723100" cy="400110"/>
          </a:xfrm>
          <a:prstGeom prst="rect">
            <a:avLst/>
          </a:prstGeom>
          <a:noFill/>
        </p:spPr>
        <p:txBody>
          <a:bodyPr wrap="none" rtlCol="0">
            <a:spAutoFit/>
          </a:bodyPr>
          <a:lstStyle/>
          <a:p>
            <a:r>
              <a:rPr lang="en-US" sz="2000" dirty="0"/>
              <a:t>Effect of temp:</a:t>
            </a:r>
          </a:p>
        </p:txBody>
      </p:sp>
      <p:pic>
        <p:nvPicPr>
          <p:cNvPr id="3077" name="Picture 5"/>
          <p:cNvPicPr>
            <a:picLocks noChangeAspect="1" noChangeArrowheads="1"/>
          </p:cNvPicPr>
          <p:nvPr/>
        </p:nvPicPr>
        <p:blipFill>
          <a:blip r:embed="rId5" cstate="print"/>
          <a:srcRect/>
          <a:stretch>
            <a:fillRect/>
          </a:stretch>
        </p:blipFill>
        <p:spPr bwMode="auto">
          <a:xfrm>
            <a:off x="6180667" y="5164667"/>
            <a:ext cx="3683000" cy="2074333"/>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1100667" y="5164667"/>
            <a:ext cx="4148667" cy="2032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blinds(horizontal)">
                                      <p:cBhvr>
                                        <p:cTn id="20" dur="500"/>
                                        <p:tgtEl>
                                          <p:spTgt spid="30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075"/>
                                        </p:tgtEl>
                                        <p:attrNameLst>
                                          <p:attrName>style.visibility</p:attrName>
                                        </p:attrNameLst>
                                      </p:cBhvr>
                                      <p:to>
                                        <p:strVal val="visible"/>
                                      </p:to>
                                    </p:set>
                                    <p:animEffect transition="in" filter="blinds(horizontal)">
                                      <p:cBhvr>
                                        <p:cTn id="25" dur="500"/>
                                        <p:tgtEl>
                                          <p:spTgt spid="307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076"/>
                                        </p:tgtEl>
                                        <p:attrNameLst>
                                          <p:attrName>style.visibility</p:attrName>
                                        </p:attrNameLst>
                                      </p:cBhvr>
                                      <p:to>
                                        <p:strVal val="visible"/>
                                      </p:to>
                                    </p:set>
                                    <p:animEffect transition="in" filter="blinds(horizontal)">
                                      <p:cBhvr>
                                        <p:cTn id="30" dur="500"/>
                                        <p:tgtEl>
                                          <p:spTgt spid="307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078"/>
                                        </p:tgtEl>
                                        <p:attrNameLst>
                                          <p:attrName>style.visibility</p:attrName>
                                        </p:attrNameLst>
                                      </p:cBhvr>
                                      <p:to>
                                        <p:strVal val="visible"/>
                                      </p:to>
                                    </p:set>
                                    <p:animEffect transition="in" filter="blinds(horizontal)">
                                      <p:cBhvr>
                                        <p:cTn id="45" dur="500"/>
                                        <p:tgtEl>
                                          <p:spTgt spid="307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077"/>
                                        </p:tgtEl>
                                        <p:attrNameLst>
                                          <p:attrName>style.visibility</p:attrName>
                                        </p:attrNameLst>
                                      </p:cBhvr>
                                      <p:to>
                                        <p:strVal val="visible"/>
                                      </p:to>
                                    </p:set>
                                    <p:animEffect transition="in" filter="blinds(horizontal)">
                                      <p:cBhvr>
                                        <p:cTn id="5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38666" y="423333"/>
            <a:ext cx="9772316" cy="2370667"/>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3254" y="2794000"/>
            <a:ext cx="9967413" cy="2201333"/>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54000" y="5418667"/>
            <a:ext cx="9228667" cy="207069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linds(horizontal)">
                                      <p:cBhvr>
                                        <p:cTn id="7" dur="5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linds(horizontal)">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BB8496-5343-4EA7-B328-FDE19F1172DD}"/>
              </a:ext>
            </a:extLst>
          </p:cNvPr>
          <p:cNvSpPr>
            <a:spLocks noGrp="1"/>
          </p:cNvSpPr>
          <p:nvPr>
            <p:ph type="ctrTitle"/>
          </p:nvPr>
        </p:nvSpPr>
        <p:spPr/>
        <p:txBody>
          <a:bodyPr/>
          <a:lstStyle/>
          <a:p>
            <a:r>
              <a:rPr lang="en-IN" sz="5400" b="1" dirty="0">
                <a:effectLst>
                  <a:outerShdw blurRad="38100" dist="38100" dir="2700000" algn="tl">
                    <a:srgbClr val="000000">
                      <a:alpha val="43137"/>
                    </a:srgbClr>
                  </a:outerShdw>
                </a:effectLst>
              </a:rPr>
              <a:t>Design of Solar PV System</a:t>
            </a:r>
            <a:endParaRPr lang="en-IN" dirty="0"/>
          </a:p>
        </p:txBody>
      </p:sp>
      <p:sp>
        <p:nvSpPr>
          <p:cNvPr id="5" name="Subtitle 4">
            <a:extLst>
              <a:ext uri="{FF2B5EF4-FFF2-40B4-BE49-F238E27FC236}">
                <a16:creationId xmlns:a16="http://schemas.microsoft.com/office/drawing/2014/main" id="{F1639B4B-EDBA-4A36-8FF4-A38E2D64ECE0}"/>
              </a:ext>
            </a:extLst>
          </p:cNvPr>
          <p:cNvSpPr>
            <a:spLocks noGrp="1"/>
          </p:cNvSpPr>
          <p:nvPr>
            <p:ph type="subTitle" idx="1"/>
          </p:nvPr>
        </p:nvSpPr>
        <p:spPr/>
        <p:txBody>
          <a:bodyPr/>
          <a:lstStyle/>
          <a:p>
            <a:r>
              <a:rPr lang="en-IN" dirty="0"/>
              <a:t>Regulated Stand Alone System with Battery and AC Load</a:t>
            </a:r>
          </a:p>
          <a:p>
            <a:endParaRPr lang="en-IN" dirty="0"/>
          </a:p>
        </p:txBody>
      </p:sp>
    </p:spTree>
    <p:extLst>
      <p:ext uri="{BB962C8B-B14F-4D97-AF65-F5344CB8AC3E}">
        <p14:creationId xmlns:p14="http://schemas.microsoft.com/office/powerpoint/2010/main" val="263850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66A19-C96B-4DB6-8C89-F2A89C28D3BF}"/>
              </a:ext>
            </a:extLst>
          </p:cNvPr>
          <p:cNvSpPr>
            <a:spLocks noGrp="1"/>
          </p:cNvSpPr>
          <p:nvPr>
            <p:ph idx="1"/>
          </p:nvPr>
        </p:nvSpPr>
        <p:spPr>
          <a:xfrm>
            <a:off x="729578" y="1524000"/>
            <a:ext cx="8763000" cy="5410200"/>
          </a:xfrm>
        </p:spPr>
        <p:txBody>
          <a:bodyPr>
            <a:normAutofit/>
          </a:bodyPr>
          <a:lstStyle/>
          <a:p>
            <a:r>
              <a:rPr lang="en-IN" sz="3600" dirty="0"/>
              <a:t>Introduction to solar PV system</a:t>
            </a:r>
          </a:p>
          <a:p>
            <a:r>
              <a:rPr lang="en-IN" sz="3600" dirty="0"/>
              <a:t>Types of solar PV system</a:t>
            </a:r>
          </a:p>
          <a:p>
            <a:pPr marL="838185" lvl="1" indent="-457200"/>
            <a:r>
              <a:rPr lang="en-US" altLang="en-US" sz="2867" b="1" dirty="0">
                <a:solidFill>
                  <a:srgbClr val="1D46A3"/>
                </a:solidFill>
                <a:cs typeface="Arial" panose="020B0604020202020204" pitchFamily="34" charset="0"/>
              </a:rPr>
              <a:t>Stand Alone</a:t>
            </a:r>
          </a:p>
          <a:p>
            <a:pPr marL="838185" lvl="1" indent="-457200"/>
            <a:r>
              <a:rPr lang="en-US" altLang="en-US" sz="2867" b="1" dirty="0">
                <a:solidFill>
                  <a:srgbClr val="1D46A3"/>
                </a:solidFill>
                <a:cs typeface="Arial" panose="020B0604020202020204" pitchFamily="34" charset="0"/>
              </a:rPr>
              <a:t>Grid connected</a:t>
            </a:r>
            <a:endParaRPr lang="en-US" altLang="en-US" sz="2867" dirty="0">
              <a:cs typeface="Arial" panose="020B0604020202020204" pitchFamily="34" charset="0"/>
            </a:endParaRPr>
          </a:p>
          <a:p>
            <a:pPr marL="838185" lvl="1" indent="-457200"/>
            <a:r>
              <a:rPr lang="en-US" altLang="en-US" sz="2867" b="1" dirty="0">
                <a:solidFill>
                  <a:srgbClr val="1D46A3"/>
                </a:solidFill>
                <a:cs typeface="Arial" panose="020B0604020202020204" pitchFamily="34" charset="0"/>
              </a:rPr>
              <a:t>Hybrid</a:t>
            </a:r>
            <a:endParaRPr lang="en-IN" sz="3600" dirty="0"/>
          </a:p>
          <a:p>
            <a:r>
              <a:rPr lang="en-IN" sz="3600" dirty="0"/>
              <a:t>Design of a stand alone solar PV system</a:t>
            </a:r>
          </a:p>
          <a:p>
            <a:pPr marL="0" indent="0">
              <a:buNone/>
            </a:pPr>
            <a:endParaRPr lang="en-IN" sz="2800" dirty="0"/>
          </a:p>
        </p:txBody>
      </p:sp>
      <p:sp>
        <p:nvSpPr>
          <p:cNvPr id="5" name="Title 4">
            <a:extLst>
              <a:ext uri="{FF2B5EF4-FFF2-40B4-BE49-F238E27FC236}">
                <a16:creationId xmlns:a16="http://schemas.microsoft.com/office/drawing/2014/main" id="{65AFCDA1-BC58-40F3-A914-6BB42FA62574}"/>
              </a:ext>
            </a:extLst>
          </p:cNvPr>
          <p:cNvSpPr>
            <a:spLocks noGrp="1"/>
          </p:cNvSpPr>
          <p:nvPr>
            <p:ph type="title"/>
          </p:nvPr>
        </p:nvSpPr>
        <p:spPr/>
        <p:txBody>
          <a:bodyPr/>
          <a:lstStyle/>
          <a:p>
            <a:r>
              <a:rPr lang="en-IN" sz="4000" b="1" dirty="0">
                <a:solidFill>
                  <a:srgbClr val="FF0000"/>
                </a:solidFill>
              </a:rPr>
              <a:t>Solar PV systems</a:t>
            </a:r>
            <a:endParaRPr lang="en-IN" dirty="0"/>
          </a:p>
        </p:txBody>
      </p:sp>
    </p:spTree>
    <p:extLst>
      <p:ext uri="{BB962C8B-B14F-4D97-AF65-F5344CB8AC3E}">
        <p14:creationId xmlns:p14="http://schemas.microsoft.com/office/powerpoint/2010/main" val="175591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3E8F-0470-4EC6-9389-88FA6B604F82}"/>
              </a:ext>
            </a:extLst>
          </p:cNvPr>
          <p:cNvSpPr>
            <a:spLocks noGrp="1"/>
          </p:cNvSpPr>
          <p:nvPr>
            <p:ph type="title"/>
          </p:nvPr>
        </p:nvSpPr>
        <p:spPr>
          <a:xfrm>
            <a:off x="683559" y="152400"/>
            <a:ext cx="8763000" cy="1066800"/>
          </a:xfrm>
        </p:spPr>
        <p:txBody>
          <a:bodyPr>
            <a:normAutofit/>
          </a:bodyPr>
          <a:lstStyle/>
          <a:p>
            <a:r>
              <a:rPr lang="en-IN" sz="5400" b="1" dirty="0">
                <a:solidFill>
                  <a:srgbClr val="FF0000"/>
                </a:solidFill>
                <a:latin typeface="+mn-lt"/>
              </a:rPr>
              <a:t>Solar PV systems</a:t>
            </a:r>
          </a:p>
        </p:txBody>
      </p:sp>
      <p:sp>
        <p:nvSpPr>
          <p:cNvPr id="3" name="Content Placeholder 2">
            <a:extLst>
              <a:ext uri="{FF2B5EF4-FFF2-40B4-BE49-F238E27FC236}">
                <a16:creationId xmlns:a16="http://schemas.microsoft.com/office/drawing/2014/main" id="{76CADCBC-4DFE-485F-9F9D-9D8C13F5A1A0}"/>
              </a:ext>
            </a:extLst>
          </p:cNvPr>
          <p:cNvSpPr>
            <a:spLocks noGrp="1"/>
          </p:cNvSpPr>
          <p:nvPr>
            <p:ph idx="1"/>
          </p:nvPr>
        </p:nvSpPr>
        <p:spPr>
          <a:xfrm>
            <a:off x="683559" y="1219200"/>
            <a:ext cx="8763000" cy="5943600"/>
          </a:xfrm>
        </p:spPr>
        <p:txBody>
          <a:bodyPr>
            <a:noAutofit/>
          </a:bodyPr>
          <a:lstStyle/>
          <a:p>
            <a:r>
              <a:rPr lang="en-US" altLang="en-US" sz="2800" dirty="0">
                <a:cs typeface="Arial" panose="020B0604020202020204" pitchFamily="34" charset="0"/>
              </a:rPr>
              <a:t>All PV systems consist of one or more modules (arrays) which produce DC power </a:t>
            </a:r>
          </a:p>
          <a:p>
            <a:r>
              <a:rPr lang="en-IN" sz="2800" dirty="0"/>
              <a:t>Solar PV system is designed to use this power to run  AC/DC appliances (load)</a:t>
            </a:r>
          </a:p>
          <a:p>
            <a:r>
              <a:rPr lang="en-IN" sz="2800" dirty="0"/>
              <a:t>Day time or 24 hours</a:t>
            </a:r>
          </a:p>
          <a:p>
            <a:r>
              <a:rPr lang="en-IN" sz="2800" dirty="0"/>
              <a:t>Cloudy days</a:t>
            </a:r>
          </a:p>
          <a:p>
            <a:endParaRPr lang="en-IN" sz="2400" dirty="0"/>
          </a:p>
        </p:txBody>
      </p:sp>
      <p:pic>
        <p:nvPicPr>
          <p:cNvPr id="4" name="Picture 4" descr="SE_standalone.png">
            <a:extLst>
              <a:ext uri="{FF2B5EF4-FFF2-40B4-BE49-F238E27FC236}">
                <a16:creationId xmlns:a16="http://schemas.microsoft.com/office/drawing/2014/main" id="{0112102A-1CAC-4DDC-B3CA-8B9C902EFA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3441" y="3255238"/>
            <a:ext cx="8733117" cy="4197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342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samlexsolar.com/images/learning-center/Solar_Illustration_6.gif">
            <a:extLst>
              <a:ext uri="{FF2B5EF4-FFF2-40B4-BE49-F238E27FC236}">
                <a16:creationId xmlns:a16="http://schemas.microsoft.com/office/drawing/2014/main" id="{306CE704-2509-4B63-AC9C-6762AFF61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764" y="5277091"/>
            <a:ext cx="4013200" cy="22096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n2.sdlcdn.com/imgs/c/x/v/UPS_Solar_SS_1065-f1711.jpg">
            <a:extLst>
              <a:ext uri="{FF2B5EF4-FFF2-40B4-BE49-F238E27FC236}">
                <a16:creationId xmlns:a16="http://schemas.microsoft.com/office/drawing/2014/main" id="{03F0F796-4ADF-4400-8122-DF6BABAF3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400" y="4896091"/>
            <a:ext cx="3989764" cy="25906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daviddarling.info/images/charge_controller.jpg">
            <a:extLst>
              <a:ext uri="{FF2B5EF4-FFF2-40B4-BE49-F238E27FC236}">
                <a16:creationId xmlns:a16="http://schemas.microsoft.com/office/drawing/2014/main" id="{BE378839-5B91-401A-B7EF-6A90B98A5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082" y="4911524"/>
            <a:ext cx="4111561" cy="272390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images-na.ssl-images-amazon.com/images/I/91Fy7R0Rq%2BL._SL1500_.jpg">
            <a:extLst>
              <a:ext uri="{FF2B5EF4-FFF2-40B4-BE49-F238E27FC236}">
                <a16:creationId xmlns:a16="http://schemas.microsoft.com/office/drawing/2014/main" id="{C61D3407-A3BF-42D9-96B8-F91BE15672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7482" y="4756950"/>
            <a:ext cx="4165600" cy="3187959"/>
          </a:xfrm>
          <a:prstGeom prst="rect">
            <a:avLst/>
          </a:prstGeom>
          <a:noFill/>
          <a:extLst>
            <a:ext uri="{909E8E84-426E-40DD-AFC4-6F175D3DCCD1}">
              <a14:hiddenFill xmlns:a14="http://schemas.microsoft.com/office/drawing/2010/main">
                <a:solidFill>
                  <a:srgbClr val="FFFFFF"/>
                </a:solidFill>
              </a14:hiddenFill>
            </a:ext>
          </a:extLst>
        </p:spPr>
      </p:pic>
      <p:sp>
        <p:nvSpPr>
          <p:cNvPr id="3074" name="Rectangle 1">
            <a:extLst>
              <a:ext uri="{FF2B5EF4-FFF2-40B4-BE49-F238E27FC236}">
                <a16:creationId xmlns:a16="http://schemas.microsoft.com/office/drawing/2014/main" id="{98E3407F-4017-4154-9BEA-5E214C43D492}"/>
              </a:ext>
            </a:extLst>
          </p:cNvPr>
          <p:cNvSpPr>
            <a:spLocks noGrp="1" noChangeArrowheads="1"/>
          </p:cNvSpPr>
          <p:nvPr>
            <p:ph type="title"/>
          </p:nvPr>
        </p:nvSpPr>
        <p:spPr>
          <a:xfrm>
            <a:off x="914400" y="318450"/>
            <a:ext cx="8382000" cy="1053150"/>
          </a:xfrm>
        </p:spPr>
        <p:txBody>
          <a:bodyPr lIns="0" tIns="0" rIns="0" bIns="0" anchor="t">
            <a:normAutofit/>
          </a:bodyPr>
          <a:lstStyle/>
          <a:p>
            <a:pPr>
              <a:lnSpc>
                <a:spcPct val="95000"/>
              </a:lnSpc>
            </a:pPr>
            <a:r>
              <a:rPr lang="en-IN" sz="5400" b="1" dirty="0">
                <a:solidFill>
                  <a:srgbClr val="FF0000"/>
                </a:solidFill>
                <a:latin typeface="+mn-lt"/>
              </a:rPr>
              <a:t>Components</a:t>
            </a:r>
            <a:endParaRPr lang="en-US" altLang="en-US" sz="5400" b="1" dirty="0">
              <a:solidFill>
                <a:srgbClr val="FF0000"/>
              </a:solidFill>
              <a:latin typeface="+mn-lt"/>
            </a:endParaRPr>
          </a:p>
        </p:txBody>
      </p:sp>
      <p:sp>
        <p:nvSpPr>
          <p:cNvPr id="3" name="Content Placeholder 2">
            <a:extLst>
              <a:ext uri="{FF2B5EF4-FFF2-40B4-BE49-F238E27FC236}">
                <a16:creationId xmlns:a16="http://schemas.microsoft.com/office/drawing/2014/main" id="{2C3003A7-58AD-4423-BFF3-CEC20B041135}"/>
              </a:ext>
            </a:extLst>
          </p:cNvPr>
          <p:cNvSpPr>
            <a:spLocks noGrp="1"/>
          </p:cNvSpPr>
          <p:nvPr>
            <p:ph idx="1"/>
          </p:nvPr>
        </p:nvSpPr>
        <p:spPr>
          <a:xfrm>
            <a:off x="736600" y="1371600"/>
            <a:ext cx="8737600" cy="5486400"/>
          </a:xfrm>
        </p:spPr>
        <p:txBody>
          <a:bodyPr>
            <a:noAutofit/>
          </a:bodyPr>
          <a:lstStyle/>
          <a:p>
            <a:pPr marL="514350" indent="-514350">
              <a:buFont typeface="+mj-lt"/>
              <a:buAutoNum type="arabicPeriod"/>
            </a:pPr>
            <a:r>
              <a:rPr lang="en-US" altLang="en-US" sz="2800" b="1" dirty="0">
                <a:solidFill>
                  <a:srgbClr val="1D46A3"/>
                </a:solidFill>
                <a:cs typeface="Arial" panose="020B0604020202020204" pitchFamily="34" charset="0"/>
              </a:rPr>
              <a:t>Modules </a:t>
            </a:r>
            <a:r>
              <a:rPr lang="en-US" altLang="en-US" sz="2800" dirty="0">
                <a:cs typeface="Arial" panose="020B0604020202020204" pitchFamily="34" charset="0"/>
              </a:rPr>
              <a:t>– solar electric collectors. 3 basic types in the marketplace: Mono crystalline, poly crystalline, thin film</a:t>
            </a:r>
            <a:endParaRPr lang="en-US" altLang="en-US" sz="2800" b="1" dirty="0">
              <a:cs typeface="Arial" panose="020B0604020202020204" pitchFamily="34" charset="0"/>
            </a:endParaRPr>
          </a:p>
          <a:p>
            <a:pPr marL="514350" indent="-514350">
              <a:buFont typeface="+mj-lt"/>
              <a:buAutoNum type="arabicPeriod"/>
            </a:pPr>
            <a:r>
              <a:rPr lang="en-US" altLang="en-US" sz="2800" b="1" dirty="0">
                <a:solidFill>
                  <a:srgbClr val="1D46A3"/>
                </a:solidFill>
                <a:cs typeface="Arial" panose="020B0604020202020204" pitchFamily="34" charset="0"/>
              </a:rPr>
              <a:t>Array </a:t>
            </a:r>
            <a:r>
              <a:rPr lang="en-US" altLang="en-US" sz="2800" dirty="0">
                <a:cs typeface="Arial" panose="020B0604020202020204" pitchFamily="34" charset="0"/>
              </a:rPr>
              <a:t>– modules connected together into a system  </a:t>
            </a:r>
            <a:endParaRPr lang="en-US" altLang="en-US" sz="2800" b="1" dirty="0">
              <a:cs typeface="Arial" panose="020B0604020202020204" pitchFamily="34" charset="0"/>
            </a:endParaRPr>
          </a:p>
          <a:p>
            <a:pPr marL="514350" indent="-514350">
              <a:buFont typeface="+mj-lt"/>
              <a:buAutoNum type="arabicPeriod"/>
            </a:pPr>
            <a:r>
              <a:rPr lang="en-US" altLang="en-US" sz="2800" b="1" dirty="0">
                <a:solidFill>
                  <a:srgbClr val="1D46A3"/>
                </a:solidFill>
                <a:cs typeface="Arial" panose="020B0604020202020204" pitchFamily="34" charset="0"/>
              </a:rPr>
              <a:t>Inverter </a:t>
            </a:r>
            <a:r>
              <a:rPr lang="en-US" altLang="en-US" sz="2800" dirty="0">
                <a:cs typeface="Arial" panose="020B0604020202020204" pitchFamily="34" charset="0"/>
              </a:rPr>
              <a:t>– converts the DC power to AC</a:t>
            </a:r>
          </a:p>
          <a:p>
            <a:pPr marL="514350" indent="-514350">
              <a:buFont typeface="+mj-lt"/>
              <a:buAutoNum type="arabicPeriod"/>
            </a:pPr>
            <a:r>
              <a:rPr lang="en-US" altLang="en-US" sz="2800" b="1" dirty="0">
                <a:solidFill>
                  <a:srgbClr val="1D46A3"/>
                </a:solidFill>
                <a:cs typeface="Arial" panose="020B0604020202020204" pitchFamily="34" charset="0"/>
              </a:rPr>
              <a:t>Grid Tie Inverter </a:t>
            </a:r>
            <a:r>
              <a:rPr lang="en-US" altLang="en-US" sz="2800" dirty="0">
                <a:cs typeface="Arial" panose="020B0604020202020204" pitchFamily="34" charset="0"/>
              </a:rPr>
              <a:t>– converts DC to AC and feeds to  utility grid  </a:t>
            </a:r>
            <a:endParaRPr lang="en-US" altLang="en-US" sz="2800" b="1" dirty="0">
              <a:cs typeface="Arial" panose="020B0604020202020204" pitchFamily="34" charset="0"/>
            </a:endParaRPr>
          </a:p>
          <a:p>
            <a:pPr marL="514350" indent="-514350">
              <a:buFont typeface="+mj-lt"/>
              <a:buAutoNum type="arabicPeriod"/>
            </a:pPr>
            <a:r>
              <a:rPr lang="en-US" altLang="en-US" sz="2800" b="1" dirty="0">
                <a:solidFill>
                  <a:srgbClr val="1D46A3"/>
                </a:solidFill>
                <a:cs typeface="Arial" panose="020B0604020202020204" pitchFamily="34" charset="0"/>
              </a:rPr>
              <a:t>Charge Controller </a:t>
            </a:r>
            <a:r>
              <a:rPr lang="en-US" altLang="en-US" sz="2800" dirty="0">
                <a:cs typeface="Arial" panose="020B0604020202020204" pitchFamily="34" charset="0"/>
              </a:rPr>
              <a:t>– battery charge monitor: regulates power going to the batteries</a:t>
            </a:r>
            <a:endParaRPr lang="en-US" altLang="en-US" sz="2800" b="1" dirty="0">
              <a:cs typeface="Arial" panose="020B0604020202020204" pitchFamily="34" charset="0"/>
            </a:endParaRPr>
          </a:p>
          <a:p>
            <a:pPr marL="514350" indent="-514350">
              <a:buFont typeface="+mj-lt"/>
              <a:buAutoNum type="arabicPeriod"/>
            </a:pPr>
            <a:r>
              <a:rPr lang="en-US" altLang="en-US" sz="2800" b="1" dirty="0">
                <a:solidFill>
                  <a:srgbClr val="1D46A3"/>
                </a:solidFill>
                <a:cs typeface="Arial" panose="020B0604020202020204" pitchFamily="34" charset="0"/>
              </a:rPr>
              <a:t>Batteries</a:t>
            </a:r>
            <a:r>
              <a:rPr lang="en-US" altLang="en-US" sz="2800" dirty="0">
                <a:solidFill>
                  <a:srgbClr val="1D46A3"/>
                </a:solidFill>
                <a:cs typeface="Arial" panose="020B0604020202020204" pitchFamily="34" charset="0"/>
              </a:rPr>
              <a:t> </a:t>
            </a:r>
            <a:r>
              <a:rPr lang="en-US" altLang="en-US" sz="2800" dirty="0">
                <a:cs typeface="Arial" panose="020B0604020202020204" pitchFamily="34" charset="0"/>
              </a:rPr>
              <a:t>– stores DC power</a:t>
            </a:r>
          </a:p>
          <a:p>
            <a:pPr marL="514350" indent="-514350">
              <a:buFont typeface="+mj-lt"/>
              <a:buAutoNum type="arabicPeriod"/>
            </a:pPr>
            <a:endParaRPr lang="en-I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2" cstate="print"/>
          <a:srcRect/>
          <a:stretch>
            <a:fillRect/>
          </a:stretch>
        </p:blipFill>
        <p:spPr bwMode="auto">
          <a:xfrm>
            <a:off x="5080000" y="338667"/>
            <a:ext cx="4865880" cy="5254626"/>
          </a:xfrm>
          <a:prstGeom prst="rect">
            <a:avLst/>
          </a:prstGeom>
          <a:noFill/>
          <a:ln w="9525">
            <a:noFill/>
            <a:miter lim="800000"/>
            <a:headEnd/>
            <a:tailEnd/>
          </a:ln>
        </p:spPr>
      </p:pic>
      <p:sp>
        <p:nvSpPr>
          <p:cNvPr id="3" name="Rectangle 2"/>
          <p:cNvSpPr>
            <a:spLocks noChangeArrowheads="1"/>
          </p:cNvSpPr>
          <p:nvPr/>
        </p:nvSpPr>
        <p:spPr bwMode="auto">
          <a:xfrm>
            <a:off x="254000" y="592667"/>
            <a:ext cx="4699000" cy="2554545"/>
          </a:xfrm>
          <a:prstGeom prst="rect">
            <a:avLst/>
          </a:prstGeom>
          <a:noFill/>
          <a:ln w="9525">
            <a:noFill/>
            <a:miter lim="800000"/>
            <a:headEnd/>
            <a:tailEnd/>
          </a:ln>
        </p:spPr>
        <p:txBody>
          <a:bodyPr wrap="square">
            <a:spAutoFit/>
          </a:bodyPr>
          <a:lstStyle/>
          <a:p>
            <a:pPr algn="just"/>
            <a:r>
              <a:rPr lang="en-US" sz="2000" dirty="0">
                <a:solidFill>
                  <a:srgbClr val="0070C0"/>
                </a:solidFill>
              </a:rPr>
              <a:t> Cell a:</a:t>
            </a:r>
          </a:p>
          <a:p>
            <a:pPr algn="just"/>
            <a:r>
              <a:rPr lang="en-US" sz="2000" dirty="0">
                <a:solidFill>
                  <a:srgbClr val="0070C0"/>
                </a:solidFill>
              </a:rPr>
              <a:t>High QE for blue: front surface well </a:t>
            </a:r>
            <a:r>
              <a:rPr lang="en-US" sz="2000" dirty="0" err="1">
                <a:solidFill>
                  <a:srgbClr val="0070C0"/>
                </a:solidFill>
              </a:rPr>
              <a:t>passivated</a:t>
            </a:r>
            <a:endParaRPr lang="en-US" sz="2000" dirty="0">
              <a:solidFill>
                <a:srgbClr val="0070C0"/>
              </a:solidFill>
            </a:endParaRPr>
          </a:p>
          <a:p>
            <a:pPr algn="just"/>
            <a:r>
              <a:rPr lang="en-US" sz="2000" dirty="0">
                <a:solidFill>
                  <a:srgbClr val="0070C0"/>
                </a:solidFill>
              </a:rPr>
              <a:t>High QE for green and red: </a:t>
            </a:r>
          </a:p>
          <a:p>
            <a:pPr algn="just"/>
            <a:r>
              <a:rPr lang="en-US" sz="2000" dirty="0">
                <a:solidFill>
                  <a:srgbClr val="0070C0"/>
                </a:solidFill>
              </a:rPr>
              <a:t>Junction is good , back surface recombination is low, High diffusion length,</a:t>
            </a:r>
          </a:p>
          <a:p>
            <a:pPr algn="just"/>
            <a:r>
              <a:rPr lang="en-US" sz="2000" dirty="0">
                <a:solidFill>
                  <a:srgbClr val="0070C0"/>
                </a:solidFill>
              </a:rPr>
              <a:t>QE is zero at 1100nm gives band gap</a:t>
            </a:r>
            <a:endParaRPr lang="en-IN" sz="2000" dirty="0">
              <a:solidFill>
                <a:srgbClr val="0070C0"/>
              </a:solidFill>
            </a:endParaRPr>
          </a:p>
          <a:p>
            <a:pPr algn="just">
              <a:buFont typeface="Wingdings" pitchFamily="2" charset="2"/>
              <a:buChar char="Ø"/>
            </a:pPr>
            <a:endParaRPr lang="en-IN" sz="2000" dirty="0">
              <a:solidFill>
                <a:srgbClr val="0070C0"/>
              </a:solidFill>
            </a:endParaRPr>
          </a:p>
        </p:txBody>
      </p:sp>
      <p:sp>
        <p:nvSpPr>
          <p:cNvPr id="4" name="Rectangle 3"/>
          <p:cNvSpPr>
            <a:spLocks noChangeArrowheads="1"/>
          </p:cNvSpPr>
          <p:nvPr/>
        </p:nvSpPr>
        <p:spPr bwMode="auto">
          <a:xfrm>
            <a:off x="254000" y="3477419"/>
            <a:ext cx="4699000" cy="1938992"/>
          </a:xfrm>
          <a:prstGeom prst="rect">
            <a:avLst/>
          </a:prstGeom>
          <a:noFill/>
          <a:ln w="9525">
            <a:noFill/>
            <a:miter lim="800000"/>
            <a:headEnd/>
            <a:tailEnd/>
          </a:ln>
        </p:spPr>
        <p:txBody>
          <a:bodyPr wrap="square">
            <a:spAutoFit/>
          </a:bodyPr>
          <a:lstStyle/>
          <a:p>
            <a:pPr algn="just"/>
            <a:r>
              <a:rPr lang="en-US" sz="2000" dirty="0">
                <a:solidFill>
                  <a:srgbClr val="0070C0"/>
                </a:solidFill>
              </a:rPr>
              <a:t> Cell b:</a:t>
            </a:r>
          </a:p>
          <a:p>
            <a:pPr algn="just"/>
            <a:r>
              <a:rPr lang="en-US" sz="2000" dirty="0">
                <a:solidFill>
                  <a:srgbClr val="0070C0"/>
                </a:solidFill>
              </a:rPr>
              <a:t>Material quality is good</a:t>
            </a:r>
          </a:p>
          <a:p>
            <a:pPr algn="just"/>
            <a:r>
              <a:rPr lang="en-US" sz="2000" dirty="0">
                <a:solidFill>
                  <a:srgbClr val="0070C0"/>
                </a:solidFill>
              </a:rPr>
              <a:t>Low QE in blue and red region : </a:t>
            </a:r>
            <a:r>
              <a:rPr lang="en-US" sz="2000" dirty="0" err="1">
                <a:solidFill>
                  <a:srgbClr val="0070C0"/>
                </a:solidFill>
              </a:rPr>
              <a:t>passivation</a:t>
            </a:r>
            <a:r>
              <a:rPr lang="en-US" sz="2000" dirty="0">
                <a:solidFill>
                  <a:srgbClr val="0070C0"/>
                </a:solidFill>
              </a:rPr>
              <a:t> is not good at front/back</a:t>
            </a:r>
          </a:p>
          <a:p>
            <a:pPr algn="just"/>
            <a:endParaRPr lang="en-US" sz="2000" dirty="0">
              <a:solidFill>
                <a:srgbClr val="0070C0"/>
              </a:solidFill>
            </a:endParaRPr>
          </a:p>
          <a:p>
            <a:pPr algn="just">
              <a:buFont typeface="Wingdings" pitchFamily="2" charset="2"/>
              <a:buChar char="Ø"/>
            </a:pPr>
            <a:endParaRPr lang="en-IN" sz="2000" dirty="0">
              <a:solidFill>
                <a:srgbClr val="0070C0"/>
              </a:solidFill>
            </a:endParaRPr>
          </a:p>
        </p:txBody>
      </p:sp>
      <p:sp>
        <p:nvSpPr>
          <p:cNvPr id="5" name="Rectangle 4"/>
          <p:cNvSpPr>
            <a:spLocks noChangeArrowheads="1"/>
          </p:cNvSpPr>
          <p:nvPr/>
        </p:nvSpPr>
        <p:spPr bwMode="auto">
          <a:xfrm>
            <a:off x="254000" y="4824082"/>
            <a:ext cx="4699000" cy="1323439"/>
          </a:xfrm>
          <a:prstGeom prst="rect">
            <a:avLst/>
          </a:prstGeom>
          <a:noFill/>
          <a:ln w="9525">
            <a:noFill/>
            <a:miter lim="800000"/>
            <a:headEnd/>
            <a:tailEnd/>
          </a:ln>
        </p:spPr>
        <p:txBody>
          <a:bodyPr wrap="square">
            <a:spAutoFit/>
          </a:bodyPr>
          <a:lstStyle/>
          <a:p>
            <a:pPr algn="just"/>
            <a:r>
              <a:rPr lang="en-US" sz="2000" dirty="0">
                <a:solidFill>
                  <a:srgbClr val="0070C0"/>
                </a:solidFill>
              </a:rPr>
              <a:t> Cell c:</a:t>
            </a:r>
          </a:p>
          <a:p>
            <a:pPr algn="just"/>
            <a:r>
              <a:rPr lang="en-US" sz="2000" dirty="0">
                <a:solidFill>
                  <a:srgbClr val="0070C0"/>
                </a:solidFill>
              </a:rPr>
              <a:t>Neither material nor </a:t>
            </a:r>
            <a:r>
              <a:rPr lang="en-US" sz="2000" dirty="0" err="1">
                <a:solidFill>
                  <a:srgbClr val="0070C0"/>
                </a:solidFill>
              </a:rPr>
              <a:t>passivation</a:t>
            </a:r>
            <a:r>
              <a:rPr lang="en-US" sz="2000" dirty="0">
                <a:solidFill>
                  <a:srgbClr val="0070C0"/>
                </a:solidFill>
              </a:rPr>
              <a:t> is good</a:t>
            </a:r>
          </a:p>
          <a:p>
            <a:pPr algn="just"/>
            <a:endParaRPr lang="en-US" sz="2000" dirty="0">
              <a:solidFill>
                <a:srgbClr val="0070C0"/>
              </a:solidFill>
            </a:endParaRPr>
          </a:p>
          <a:p>
            <a:pPr algn="just">
              <a:buFont typeface="Wingdings" pitchFamily="2" charset="2"/>
              <a:buChar char="Ø"/>
            </a:pPr>
            <a:endParaRPr lang="en-IN" sz="2000" dirty="0">
              <a:solidFill>
                <a:srgbClr val="0070C0"/>
              </a:solidFill>
            </a:endParaRPr>
          </a:p>
        </p:txBody>
      </p:sp>
      <p:sp>
        <p:nvSpPr>
          <p:cNvPr id="6" name="Rectangle 5"/>
          <p:cNvSpPr>
            <a:spLocks noChangeArrowheads="1"/>
          </p:cNvSpPr>
          <p:nvPr/>
        </p:nvSpPr>
        <p:spPr bwMode="auto">
          <a:xfrm>
            <a:off x="254000" y="5588000"/>
            <a:ext cx="4699000" cy="1631216"/>
          </a:xfrm>
          <a:prstGeom prst="rect">
            <a:avLst/>
          </a:prstGeom>
          <a:noFill/>
          <a:ln w="9525">
            <a:noFill/>
            <a:miter lim="800000"/>
            <a:headEnd/>
            <a:tailEnd/>
          </a:ln>
        </p:spPr>
        <p:txBody>
          <a:bodyPr wrap="square">
            <a:spAutoFit/>
          </a:bodyPr>
          <a:lstStyle/>
          <a:p>
            <a:pPr algn="just"/>
            <a:r>
              <a:rPr lang="en-US" sz="2000" dirty="0">
                <a:solidFill>
                  <a:srgbClr val="0070C0"/>
                </a:solidFill>
              </a:rPr>
              <a:t> Cell d:</a:t>
            </a:r>
          </a:p>
          <a:p>
            <a:pPr algn="just"/>
            <a:r>
              <a:rPr lang="en-US" sz="2000" dirty="0">
                <a:solidFill>
                  <a:srgbClr val="0070C0"/>
                </a:solidFill>
              </a:rPr>
              <a:t>High band gap (1.75ev) as QE is zero at 700nm</a:t>
            </a:r>
          </a:p>
          <a:p>
            <a:pPr algn="just"/>
            <a:endParaRPr lang="en-US" sz="2000" dirty="0">
              <a:solidFill>
                <a:srgbClr val="0070C0"/>
              </a:solidFill>
            </a:endParaRPr>
          </a:p>
          <a:p>
            <a:pPr algn="just">
              <a:buFont typeface="Wingdings" pitchFamily="2" charset="2"/>
              <a:buChar char="Ø"/>
            </a:pPr>
            <a:endParaRPr lang="en-IN" sz="20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blinds(horizontal)">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blinds(horizontal)">
                                      <p:cBhvr>
                                        <p:cTn id="37" dur="500"/>
                                        <p:tgtEl>
                                          <p:spTgt spid="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blinds(horizontal)">
                                      <p:cBhvr>
                                        <p:cTn id="42" dur="500"/>
                                        <p:tgtEl>
                                          <p:spTgt spid="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animEffect transition="in" filter="blinds(horizontal)">
                                      <p:cBhvr>
                                        <p:cTn id="47" dur="500"/>
                                        <p:tgtEl>
                                          <p:spTgt spid="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
                                            <p:txEl>
                                              <p:pRg st="1" end="1"/>
                                            </p:txEl>
                                          </p:spTgt>
                                        </p:tgtEl>
                                        <p:attrNameLst>
                                          <p:attrName>style.visibility</p:attrName>
                                        </p:attrNameLst>
                                      </p:cBhvr>
                                      <p:to>
                                        <p:strVal val="visible"/>
                                      </p:to>
                                    </p:set>
                                    <p:animEffect transition="in" filter="blinds(horizontal)">
                                      <p:cBhvr>
                                        <p:cTn id="52" dur="500"/>
                                        <p:tgtEl>
                                          <p:spTgt spid="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blinds(horizontal)">
                                      <p:cBhvr>
                                        <p:cTn id="57" dur="500"/>
                                        <p:tgtEl>
                                          <p:spTgt spid="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
                                            <p:txEl>
                                              <p:pRg st="1" end="1"/>
                                            </p:txEl>
                                          </p:spTgt>
                                        </p:tgtEl>
                                        <p:attrNameLst>
                                          <p:attrName>style.visibility</p:attrName>
                                        </p:attrNameLst>
                                      </p:cBhvr>
                                      <p:to>
                                        <p:strVal val="visible"/>
                                      </p:to>
                                    </p:set>
                                    <p:animEffect transition="in" filter="blinds(horizontal)">
                                      <p:cBhvr>
                                        <p:cTn id="6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15F15CF8-1EC5-4488-AC18-26C70B215AE2}"/>
              </a:ext>
            </a:extLst>
          </p:cNvPr>
          <p:cNvSpPr>
            <a:spLocks noGrp="1" noChangeArrowheads="1"/>
          </p:cNvSpPr>
          <p:nvPr>
            <p:ph type="title"/>
          </p:nvPr>
        </p:nvSpPr>
        <p:spPr>
          <a:xfrm>
            <a:off x="431800" y="6248400"/>
            <a:ext cx="10820400" cy="726017"/>
          </a:xfrm>
        </p:spPr>
        <p:txBody>
          <a:bodyPr lIns="0" tIns="0" rIns="0" bIns="0" anchor="t">
            <a:noAutofit/>
          </a:bodyPr>
          <a:lstStyle/>
          <a:p>
            <a:pPr>
              <a:lnSpc>
                <a:spcPct val="95000"/>
              </a:lnSpc>
            </a:pPr>
            <a:r>
              <a:rPr lang="en-US" altLang="en-US" sz="6600" b="1" dirty="0">
                <a:solidFill>
                  <a:srgbClr val="7030A0"/>
                </a:solidFill>
                <a:latin typeface="Arial" panose="020B0604020202020204" pitchFamily="34" charset="0"/>
              </a:rPr>
              <a:t>Stand Alone Systems</a:t>
            </a:r>
            <a:endParaRPr lang="en-US" altLang="en-US" sz="6600" b="1" dirty="0">
              <a:solidFill>
                <a:srgbClr val="7030A0"/>
              </a:solidFill>
              <a:latin typeface="+mn-lt"/>
            </a:endParaRPr>
          </a:p>
        </p:txBody>
      </p:sp>
      <p:pic>
        <p:nvPicPr>
          <p:cNvPr id="4" name="Picture 4" descr="SE_standalone.png">
            <a:extLst>
              <a:ext uri="{FF2B5EF4-FFF2-40B4-BE49-F238E27FC236}">
                <a16:creationId xmlns:a16="http://schemas.microsoft.com/office/drawing/2014/main" id="{0BDBB67B-B15B-4F53-85BB-0B26A934DAE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228600"/>
            <a:ext cx="7391400" cy="564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683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randombar(horizontal)">
                                      <p:cBhvr>
                                        <p:cTn id="10"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lectronicsb2b.com/wp-content/uploads/2015/06/Background-Pg-11.jpg">
            <a:extLst>
              <a:ext uri="{FF2B5EF4-FFF2-40B4-BE49-F238E27FC236}">
                <a16:creationId xmlns:a16="http://schemas.microsoft.com/office/drawing/2014/main" id="{CBF13499-E54C-4DC7-AB55-6B11E902EF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23000" y="4629259"/>
            <a:ext cx="3708927" cy="2679700"/>
          </a:xfrm>
          <a:prstGeom prst="rect">
            <a:avLst/>
          </a:prstGeom>
          <a:noFill/>
          <a:extLst>
            <a:ext uri="{909E8E84-426E-40DD-AFC4-6F175D3DCCD1}">
              <a14:hiddenFill xmlns:a14="http://schemas.microsoft.com/office/drawing/2010/main">
                <a:solidFill>
                  <a:srgbClr val="FFFFFF"/>
                </a:solidFill>
              </a14:hiddenFill>
            </a:ext>
          </a:extLst>
        </p:spPr>
      </p:pic>
      <p:sp>
        <p:nvSpPr>
          <p:cNvPr id="5122" name="Rectangle 1">
            <a:extLst>
              <a:ext uri="{FF2B5EF4-FFF2-40B4-BE49-F238E27FC236}">
                <a16:creationId xmlns:a16="http://schemas.microsoft.com/office/drawing/2014/main" id="{2BD3E8CC-005B-4761-A59B-9BBDF7536B55}"/>
              </a:ext>
            </a:extLst>
          </p:cNvPr>
          <p:cNvSpPr>
            <a:spLocks noGrp="1" noChangeArrowheads="1"/>
          </p:cNvSpPr>
          <p:nvPr>
            <p:ph type="ctrTitle"/>
          </p:nvPr>
        </p:nvSpPr>
        <p:spPr>
          <a:xfrm>
            <a:off x="419100" y="228600"/>
            <a:ext cx="9740900" cy="828676"/>
          </a:xfrm>
        </p:spPr>
        <p:txBody>
          <a:bodyPr lIns="0" tIns="0" rIns="0" bIns="0" anchor="t">
            <a:noAutofit/>
          </a:bodyPr>
          <a:lstStyle/>
          <a:p>
            <a:pPr algn="l" eaLnBrk="1" hangingPunct="1">
              <a:lnSpc>
                <a:spcPct val="95000"/>
              </a:lnSpc>
            </a:pPr>
            <a:r>
              <a:rPr lang="en-US" altLang="en-US" sz="5400" b="1" dirty="0">
                <a:solidFill>
                  <a:srgbClr val="FF0000"/>
                </a:solidFill>
                <a:latin typeface="Arial" panose="020B0604020202020204" pitchFamily="34" charset="0"/>
              </a:rPr>
              <a:t>Stand Alone Systems</a:t>
            </a:r>
          </a:p>
        </p:txBody>
      </p:sp>
      <p:sp>
        <p:nvSpPr>
          <p:cNvPr id="5123" name="Text Box 4">
            <a:extLst>
              <a:ext uri="{FF2B5EF4-FFF2-40B4-BE49-F238E27FC236}">
                <a16:creationId xmlns:a16="http://schemas.microsoft.com/office/drawing/2014/main" id="{8F55C657-1999-4B0D-B38E-678AA3524739}"/>
              </a:ext>
            </a:extLst>
          </p:cNvPr>
          <p:cNvSpPr txBox="1">
            <a:spLocks noChangeArrowheads="1"/>
          </p:cNvSpPr>
          <p:nvPr/>
        </p:nvSpPr>
        <p:spPr bwMode="auto">
          <a:xfrm>
            <a:off x="419100" y="1222237"/>
            <a:ext cx="9232900" cy="338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285750" indent="-285750" eaLnBrk="1" hangingPunct="1">
              <a:buFont typeface="Wingdings" panose="05000000000000000000" pitchFamily="2" charset="2"/>
              <a:buChar char="Ø"/>
            </a:pPr>
            <a:r>
              <a:rPr lang="en-US" altLang="en-US" sz="2800" dirty="0">
                <a:latin typeface="+mn-lt"/>
                <a:cs typeface="Arial" panose="020B0604020202020204" pitchFamily="34" charset="0"/>
              </a:rPr>
              <a:t>Stand-alone PV systems are designed to operate independent of the electric utility grid</a:t>
            </a:r>
          </a:p>
          <a:p>
            <a:pPr marL="285750" indent="-285750" eaLnBrk="1" hangingPunct="1">
              <a:buFont typeface="Wingdings" panose="05000000000000000000" pitchFamily="2" charset="2"/>
              <a:buChar char="Ø"/>
            </a:pPr>
            <a:r>
              <a:rPr lang="en-US" altLang="en-US" sz="2800" dirty="0">
                <a:latin typeface="+mn-lt"/>
                <a:cs typeface="Arial" panose="020B0604020202020204" pitchFamily="34" charset="0"/>
              </a:rPr>
              <a:t> Common applications are direct power to DC loads, water pumping and telecommunications.</a:t>
            </a:r>
          </a:p>
          <a:p>
            <a:pPr marL="285750" indent="-285750" eaLnBrk="1" hangingPunct="1">
              <a:buFont typeface="Wingdings" panose="05000000000000000000" pitchFamily="2" charset="2"/>
              <a:buChar char="Ø"/>
            </a:pPr>
            <a:r>
              <a:rPr lang="en-US" altLang="en-US" sz="2800" dirty="0">
                <a:latin typeface="+mn-lt"/>
                <a:cs typeface="Arial" panose="020B0604020202020204" pitchFamily="34" charset="0"/>
              </a:rPr>
              <a:t> With an inverter it can also power AC loads</a:t>
            </a:r>
          </a:p>
          <a:p>
            <a:pPr marL="285750" indent="-285750" eaLnBrk="1" hangingPunct="1">
              <a:buFont typeface="Wingdings" panose="05000000000000000000" pitchFamily="2" charset="2"/>
              <a:buChar char="Ø"/>
            </a:pPr>
            <a:r>
              <a:rPr lang="en-US" altLang="en-US" sz="2800" dirty="0">
                <a:latin typeface="+mn-lt"/>
                <a:cs typeface="Arial" panose="020B0604020202020204" pitchFamily="34" charset="0"/>
              </a:rPr>
              <a:t> For systems with no battery the energy is used immediately; only works when it's sunny  </a:t>
            </a:r>
          </a:p>
          <a:p>
            <a:pPr eaLnBrk="1" hangingPunct="1"/>
            <a:endParaRPr lang="en-US" altLang="en-US" dirty="0">
              <a:latin typeface="+mn-lt"/>
              <a:cs typeface="Arial" panose="020B0604020202020204" pitchFamily="34" charset="0"/>
            </a:endParaRPr>
          </a:p>
        </p:txBody>
      </p:sp>
      <p:sp>
        <p:nvSpPr>
          <p:cNvPr id="5125" name="TextBox 5">
            <a:extLst>
              <a:ext uri="{FF2B5EF4-FFF2-40B4-BE49-F238E27FC236}">
                <a16:creationId xmlns:a16="http://schemas.microsoft.com/office/drawing/2014/main" id="{B8815592-D427-4815-AFE1-C2FCBF6F917B}"/>
              </a:ext>
            </a:extLst>
          </p:cNvPr>
          <p:cNvSpPr txBox="1">
            <a:spLocks noChangeArrowheads="1"/>
          </p:cNvSpPr>
          <p:nvPr/>
        </p:nvSpPr>
        <p:spPr bwMode="auto">
          <a:xfrm>
            <a:off x="228074" y="4629259"/>
            <a:ext cx="601494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2800" b="1" dirty="0">
                <a:solidFill>
                  <a:srgbClr val="FF0000"/>
                </a:solidFill>
                <a:latin typeface="Arial" panose="020B0604020202020204" pitchFamily="34" charset="0"/>
                <a:cs typeface="Arial" panose="020B0604020202020204" pitchFamily="34" charset="0"/>
              </a:rPr>
              <a:t>Systems with Battery Backup can supply power 100% of the time </a:t>
            </a:r>
          </a:p>
          <a:p>
            <a:pPr algn="ctr" eaLnBrk="1" hangingPunct="1"/>
            <a:br>
              <a:rPr lang="en-US" altLang="en-US" sz="2800" b="1" dirty="0">
                <a:solidFill>
                  <a:srgbClr val="FF0000"/>
                </a:solidFill>
                <a:latin typeface="Arial" panose="020B0604020202020204" pitchFamily="34" charset="0"/>
                <a:cs typeface="Arial" panose="020B0604020202020204" pitchFamily="34" charset="0"/>
              </a:rPr>
            </a:br>
            <a:r>
              <a:rPr lang="en-US" altLang="en-US" sz="2800" b="1" dirty="0">
                <a:solidFill>
                  <a:srgbClr val="0070C0"/>
                </a:solidFill>
                <a:latin typeface="Arial" panose="020B0604020202020204" pitchFamily="34" charset="0"/>
                <a:cs typeface="Arial" panose="020B0604020202020204" pitchFamily="34" charset="0"/>
              </a:rPr>
              <a:t>At night and on cloudy days</a:t>
            </a:r>
            <a:endParaRPr lang="en-US" altLang="en-US" sz="2800" b="1"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14D2E2-F528-4C7F-8007-444EF604640D}"/>
              </a:ext>
            </a:extLst>
          </p:cNvPr>
          <p:cNvSpPr>
            <a:spLocks noGrp="1"/>
          </p:cNvSpPr>
          <p:nvPr>
            <p:ph type="title"/>
          </p:nvPr>
        </p:nvSpPr>
        <p:spPr>
          <a:xfrm>
            <a:off x="698500" y="228600"/>
            <a:ext cx="8953500" cy="1143000"/>
          </a:xfrm>
        </p:spPr>
        <p:txBody>
          <a:bodyPr/>
          <a:lstStyle/>
          <a:p>
            <a:r>
              <a:rPr lang="en-US" altLang="en-US" sz="4800" b="1" dirty="0">
                <a:solidFill>
                  <a:srgbClr val="FF0000"/>
                </a:solidFill>
                <a:latin typeface="Arial" panose="020B0604020202020204" pitchFamily="34" charset="0"/>
              </a:rPr>
              <a:t>Stand Alone Systems</a:t>
            </a:r>
            <a:endParaRPr lang="en-IN" dirty="0"/>
          </a:p>
        </p:txBody>
      </p:sp>
      <p:sp>
        <p:nvSpPr>
          <p:cNvPr id="6" name="Content Placeholder 5">
            <a:extLst>
              <a:ext uri="{FF2B5EF4-FFF2-40B4-BE49-F238E27FC236}">
                <a16:creationId xmlns:a16="http://schemas.microsoft.com/office/drawing/2014/main" id="{25FF5B1B-1E9C-4244-A65B-ECDB77ECC67A}"/>
              </a:ext>
            </a:extLst>
          </p:cNvPr>
          <p:cNvSpPr>
            <a:spLocks noGrp="1"/>
          </p:cNvSpPr>
          <p:nvPr>
            <p:ph idx="1"/>
          </p:nvPr>
        </p:nvSpPr>
        <p:spPr>
          <a:xfrm>
            <a:off x="698500" y="1447800"/>
            <a:ext cx="8763000" cy="4834820"/>
          </a:xfrm>
        </p:spPr>
        <p:txBody>
          <a:bodyPr>
            <a:normAutofit/>
          </a:bodyPr>
          <a:lstStyle/>
          <a:p>
            <a:r>
              <a:rPr lang="en-US" altLang="en-US" sz="3200" dirty="0">
                <a:ea typeface="ＭＳ Ｐゴシック" panose="020B0600070205080204" pitchFamily="34" charset="-128"/>
              </a:rPr>
              <a:t>Simple Stand Alone systems (regulated or unregulated)</a:t>
            </a:r>
          </a:p>
          <a:p>
            <a:r>
              <a:rPr lang="en-US" altLang="en-US" sz="3200" dirty="0">
                <a:ea typeface="ＭＳ Ｐゴシック" panose="020B0600070205080204" pitchFamily="34" charset="-128"/>
                <a:cs typeface="Arial" panose="020B0604020202020204" pitchFamily="34" charset="0"/>
              </a:rPr>
              <a:t>Stand Alone system with batteries</a:t>
            </a:r>
          </a:p>
          <a:p>
            <a:r>
              <a:rPr lang="en-US" altLang="en-US" sz="3200" dirty="0">
                <a:ea typeface="ＭＳ Ｐゴシック" panose="020B0600070205080204" pitchFamily="34" charset="-128"/>
                <a:cs typeface="Arial" panose="020B0604020202020204" pitchFamily="34" charset="0"/>
              </a:rPr>
              <a:t>Stand Alone with AC &amp; DC Load</a:t>
            </a:r>
          </a:p>
          <a:p>
            <a:endParaRPr lang="en-US" altLang="en-US" sz="3200" dirty="0">
              <a:ea typeface="ＭＳ Ｐゴシック" panose="020B0600070205080204" pitchFamily="34" charset="-128"/>
            </a:endParaRPr>
          </a:p>
          <a:p>
            <a:endParaRPr lang="en-IN" sz="3200" dirty="0"/>
          </a:p>
        </p:txBody>
      </p:sp>
    </p:spTree>
    <p:extLst>
      <p:ext uri="{BB962C8B-B14F-4D97-AF65-F5344CB8AC3E}">
        <p14:creationId xmlns:p14="http://schemas.microsoft.com/office/powerpoint/2010/main" val="125047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777ED42-9EA4-437E-93A0-952266536B2D}"/>
              </a:ext>
            </a:extLst>
          </p:cNvPr>
          <p:cNvSpPr>
            <a:spLocks noGrp="1"/>
          </p:cNvSpPr>
          <p:nvPr>
            <p:ph type="title"/>
          </p:nvPr>
        </p:nvSpPr>
        <p:spPr>
          <a:xfrm>
            <a:off x="698500" y="0"/>
            <a:ext cx="8763000" cy="1143000"/>
          </a:xfrm>
        </p:spPr>
        <p:txBody>
          <a:bodyPr>
            <a:normAutofit/>
          </a:bodyPr>
          <a:lstStyle/>
          <a:p>
            <a:pPr eaLnBrk="1" hangingPunct="1"/>
            <a:r>
              <a:rPr lang="en-US" altLang="en-US" sz="5400" b="1" dirty="0">
                <a:solidFill>
                  <a:srgbClr val="FF0000"/>
                </a:solidFill>
                <a:latin typeface="+mn-lt"/>
                <a:ea typeface="ＭＳ Ｐゴシック" panose="020B0600070205080204" pitchFamily="34" charset="-128"/>
              </a:rPr>
              <a:t>Simple Stand Alone system</a:t>
            </a:r>
          </a:p>
        </p:txBody>
      </p:sp>
      <p:sp>
        <p:nvSpPr>
          <p:cNvPr id="15363" name="Content Placeholder 2">
            <a:extLst>
              <a:ext uri="{FF2B5EF4-FFF2-40B4-BE49-F238E27FC236}">
                <a16:creationId xmlns:a16="http://schemas.microsoft.com/office/drawing/2014/main" id="{038F233B-AAC8-4199-9DF7-5D0C084CCE95}"/>
              </a:ext>
            </a:extLst>
          </p:cNvPr>
          <p:cNvSpPr>
            <a:spLocks noGrp="1"/>
          </p:cNvSpPr>
          <p:nvPr>
            <p:ph sz="quarter" idx="1"/>
          </p:nvPr>
        </p:nvSpPr>
        <p:spPr>
          <a:xfrm>
            <a:off x="508000" y="1143000"/>
            <a:ext cx="9144000" cy="6324600"/>
          </a:xfrm>
        </p:spPr>
        <p:txBody>
          <a:bodyPr>
            <a:noAutofit/>
          </a:bodyPr>
          <a:lstStyle/>
          <a:p>
            <a:pPr eaLnBrk="1" hangingPunct="1">
              <a:buFont typeface="Wingdings" panose="05000000000000000000" pitchFamily="2" charset="2"/>
              <a:buChar char="Ø"/>
            </a:pPr>
            <a:r>
              <a:rPr lang="en-US" altLang="en-US" sz="2800" dirty="0">
                <a:ea typeface="ＭＳ Ｐゴシック" panose="020B0600070205080204" pitchFamily="34" charset="-128"/>
              </a:rPr>
              <a:t>This type of Stand Alone systems is powered by the array. </a:t>
            </a:r>
          </a:p>
          <a:p>
            <a:pPr eaLnBrk="1" hangingPunct="1">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Complex to design properly.</a:t>
            </a:r>
          </a:p>
          <a:p>
            <a:pPr eaLnBrk="1" hangingPunct="1">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It</a:t>
            </a:r>
            <a:r>
              <a:rPr lang="ja-JP" altLang="en-US" sz="2800" dirty="0">
                <a:ea typeface="ＭＳ Ｐゴシック" panose="020B0600070205080204" pitchFamily="34" charset="-128"/>
                <a:cs typeface="Arial" panose="020B0604020202020204" pitchFamily="34" charset="0"/>
              </a:rPr>
              <a:t>’</a:t>
            </a:r>
            <a:r>
              <a:rPr lang="en-US" altLang="ja-JP" sz="2800" dirty="0">
                <a:ea typeface="ＭＳ Ｐゴシック" panose="020B0600070205080204" pitchFamily="34" charset="-128"/>
                <a:cs typeface="Arial" panose="020B0604020202020204" pitchFamily="34" charset="0"/>
              </a:rPr>
              <a:t>s designed to operate independent of the electric utility grid, and is sized to supply certain DC electrical loads. </a:t>
            </a:r>
          </a:p>
          <a:p>
            <a:pPr eaLnBrk="1" hangingPunct="1">
              <a:buFont typeface="Wingdings 3" panose="05040102010807070707" pitchFamily="18" charset="2"/>
              <a:buNone/>
            </a:pPr>
            <a:endParaRPr lang="en-US" altLang="en-US" sz="2800" dirty="0">
              <a:ea typeface="ＭＳ Ｐゴシック" panose="020B0600070205080204" pitchFamily="34" charset="-128"/>
              <a:cs typeface="Arial" panose="020B0604020202020204" pitchFamily="34" charset="0"/>
            </a:endParaRPr>
          </a:p>
          <a:p>
            <a:pPr eaLnBrk="1" hangingPunct="1">
              <a:buFont typeface="Wingdings 3" panose="05040102010807070707" pitchFamily="18" charset="2"/>
              <a:buNone/>
            </a:pPr>
            <a:endParaRPr lang="en-US" altLang="en-US" sz="2800" dirty="0">
              <a:ea typeface="ＭＳ Ｐゴシック" panose="020B0600070205080204" pitchFamily="34" charset="-128"/>
              <a:cs typeface="Arial" panose="020B0604020202020204" pitchFamily="34" charset="0"/>
            </a:endParaRPr>
          </a:p>
          <a:p>
            <a:pPr eaLnBrk="1" hangingPunct="1">
              <a:buFont typeface="Wingdings 3" panose="05040102010807070707" pitchFamily="18" charset="2"/>
              <a:buNone/>
            </a:pPr>
            <a:endParaRPr lang="en-US" altLang="en-US" sz="2800" dirty="0">
              <a:ea typeface="ＭＳ Ｐゴシック" panose="020B0600070205080204" pitchFamily="34" charset="-128"/>
              <a:cs typeface="Arial" panose="020B0604020202020204" pitchFamily="34" charset="0"/>
            </a:endParaRPr>
          </a:p>
          <a:p>
            <a:pPr eaLnBrk="1" hangingPunct="1">
              <a:buFont typeface="Wingdings 3" panose="05040102010807070707" pitchFamily="18" charset="2"/>
              <a:buNone/>
            </a:pPr>
            <a:endParaRPr lang="en-US" altLang="en-US" sz="2800" dirty="0">
              <a:ea typeface="ＭＳ Ｐゴシック" panose="020B0600070205080204" pitchFamily="34" charset="-128"/>
              <a:cs typeface="Arial" panose="020B0604020202020204" pitchFamily="34" charset="0"/>
            </a:endParaRPr>
          </a:p>
          <a:p>
            <a:pPr>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Common applications include water pumps and fans</a:t>
            </a:r>
          </a:p>
          <a:p>
            <a:pPr>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DC load is matched and directly connected to a PV array</a:t>
            </a:r>
          </a:p>
          <a:p>
            <a:pPr>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Uses no energy storage</a:t>
            </a:r>
          </a:p>
          <a:p>
            <a:pPr>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Load only operates when sun is shining, also referred to as a </a:t>
            </a:r>
            <a:r>
              <a:rPr lang="ja-JP" altLang="en-US" sz="2800" dirty="0">
                <a:ea typeface="ＭＳ Ｐゴシック" panose="020B0600070205080204" pitchFamily="34" charset="-128"/>
                <a:cs typeface="Arial" panose="020B0604020202020204" pitchFamily="34" charset="0"/>
              </a:rPr>
              <a:t>“</a:t>
            </a:r>
            <a:r>
              <a:rPr lang="en-US" altLang="ja-JP" sz="2800" dirty="0">
                <a:ea typeface="ＭＳ Ｐゴシック" panose="020B0600070205080204" pitchFamily="34" charset="-128"/>
                <a:cs typeface="Arial" panose="020B0604020202020204" pitchFamily="34" charset="0"/>
              </a:rPr>
              <a:t>day use system</a:t>
            </a:r>
            <a:r>
              <a:rPr lang="ja-JP" altLang="en-US" sz="2800" dirty="0">
                <a:ea typeface="ＭＳ Ｐゴシック" panose="020B0600070205080204" pitchFamily="34" charset="-128"/>
                <a:cs typeface="Arial" panose="020B0604020202020204" pitchFamily="34" charset="0"/>
              </a:rPr>
              <a:t>”</a:t>
            </a:r>
            <a:r>
              <a:rPr lang="en-US" altLang="ja-JP" sz="2800" dirty="0">
                <a:ea typeface="ＭＳ Ｐゴシック" panose="020B0600070205080204" pitchFamily="34" charset="-128"/>
                <a:cs typeface="Arial" panose="020B0604020202020204" pitchFamily="34" charset="0"/>
              </a:rPr>
              <a:t>.</a:t>
            </a:r>
          </a:p>
          <a:p>
            <a:pPr eaLnBrk="1" hangingPunct="1">
              <a:buFont typeface="Wingdings 3" panose="05040102010807070707" pitchFamily="18" charset="2"/>
              <a:buNone/>
            </a:pPr>
            <a:endParaRPr lang="en-US" altLang="en-US" sz="2800" dirty="0">
              <a:ea typeface="ＭＳ Ｐゴシック" panose="020B0600070205080204" pitchFamily="34" charset="-128"/>
              <a:cs typeface="Arial" panose="020B0604020202020204" pitchFamily="34" charset="0"/>
            </a:endParaRPr>
          </a:p>
        </p:txBody>
      </p:sp>
      <p:pic>
        <p:nvPicPr>
          <p:cNvPr id="15364" name="Picture 4" descr="F2_StandAlone_400x75.gif">
            <a:extLst>
              <a:ext uri="{FF2B5EF4-FFF2-40B4-BE49-F238E27FC236}">
                <a16:creationId xmlns:a16="http://schemas.microsoft.com/office/drawing/2014/main" id="{C3BB1BFC-5E15-4B71-9C0D-70B8737588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0600" y="3559112"/>
            <a:ext cx="4233333"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direct coupled pv.jpg">
            <a:extLst>
              <a:ext uri="{FF2B5EF4-FFF2-40B4-BE49-F238E27FC236}">
                <a16:creationId xmlns:a16="http://schemas.microsoft.com/office/drawing/2014/main" id="{DB7EA770-F47B-4FC1-B3A6-76243285D8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722" y="3352800"/>
            <a:ext cx="2428488" cy="1659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90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6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36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3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BB58-23D9-4731-A035-E26D230905AB}"/>
              </a:ext>
            </a:extLst>
          </p:cNvPr>
          <p:cNvSpPr>
            <a:spLocks noGrp="1"/>
          </p:cNvSpPr>
          <p:nvPr>
            <p:ph type="title"/>
          </p:nvPr>
        </p:nvSpPr>
        <p:spPr>
          <a:xfrm>
            <a:off x="698500" y="457200"/>
            <a:ext cx="8763000" cy="1219200"/>
          </a:xfrm>
        </p:spPr>
        <p:txBody>
          <a:bodyPr>
            <a:normAutofit fontScale="90000"/>
          </a:bodyPr>
          <a:lstStyle/>
          <a:p>
            <a:r>
              <a:rPr lang="en-IN" sz="5400" b="1" dirty="0">
                <a:solidFill>
                  <a:srgbClr val="92D050"/>
                </a:solidFill>
                <a:latin typeface="+mn-lt"/>
              </a:rPr>
              <a:t>Maximum power point tracker (MPPT)</a:t>
            </a:r>
          </a:p>
        </p:txBody>
      </p:sp>
      <p:sp>
        <p:nvSpPr>
          <p:cNvPr id="3" name="Content Placeholder 2">
            <a:extLst>
              <a:ext uri="{FF2B5EF4-FFF2-40B4-BE49-F238E27FC236}">
                <a16:creationId xmlns:a16="http://schemas.microsoft.com/office/drawing/2014/main" id="{62C52E13-3E83-4F72-A5BC-26AB50C6B82E}"/>
              </a:ext>
            </a:extLst>
          </p:cNvPr>
          <p:cNvSpPr>
            <a:spLocks noGrp="1"/>
          </p:cNvSpPr>
          <p:nvPr>
            <p:ph idx="1"/>
          </p:nvPr>
        </p:nvSpPr>
        <p:spPr>
          <a:xfrm>
            <a:off x="698500" y="1905000"/>
            <a:ext cx="8763000" cy="4958292"/>
          </a:xfrm>
        </p:spPr>
        <p:txBody>
          <a:bodyPr>
            <a:normAutofit/>
          </a:bodyPr>
          <a:lstStyle/>
          <a:p>
            <a:r>
              <a:rPr lang="en-IN" sz="2800" dirty="0"/>
              <a:t>Regulated or unregulated </a:t>
            </a:r>
            <a:r>
              <a:rPr lang="en-US" altLang="en-US" sz="2800" dirty="0">
                <a:ea typeface="ＭＳ Ｐゴシック" panose="020B0600070205080204" pitchFamily="34" charset="-128"/>
              </a:rPr>
              <a:t>Simple Stand Alone systems</a:t>
            </a:r>
            <a:endParaRPr lang="en-IN" sz="2800" dirty="0"/>
          </a:p>
          <a:p>
            <a:endParaRPr lang="en-IN" sz="2800" dirty="0"/>
          </a:p>
        </p:txBody>
      </p:sp>
      <p:pic>
        <p:nvPicPr>
          <p:cNvPr id="38916" name="Picture 4" descr="http://ukcdn.urjakart.com/image/upload/t_uk_prod/catalog/product/SA11-025.jpg">
            <a:extLst>
              <a:ext uri="{FF2B5EF4-FFF2-40B4-BE49-F238E27FC236}">
                <a16:creationId xmlns:a16="http://schemas.microsoft.com/office/drawing/2014/main" id="{E45FAD74-ACD0-4E61-B373-1327F2D89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374496"/>
            <a:ext cx="33337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http://www.pveducation.org/sites/default/files/PVCDROM/Solar-Cell-Operation/Images/IV-ISC.gif">
            <a:extLst>
              <a:ext uri="{FF2B5EF4-FFF2-40B4-BE49-F238E27FC236}">
                <a16:creationId xmlns:a16="http://schemas.microsoft.com/office/drawing/2014/main" id="{A18BE19B-D8EF-4474-8170-3F6098862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3260121"/>
            <a:ext cx="5228617" cy="3810000"/>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descr="https://cdn.shopify.com/s/files/1/1010/1922/products/Buddy_252520Royal_252520orange_2525202_large.png?v=1492787007">
            <a:extLst>
              <a:ext uri="{FF2B5EF4-FFF2-40B4-BE49-F238E27FC236}">
                <a16:creationId xmlns:a16="http://schemas.microsoft.com/office/drawing/2014/main" id="{06D92E4D-C791-404A-9DD6-27BA726C7C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700" y="2847027"/>
            <a:ext cx="2815472" cy="386121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229CD1BE-0AF9-49CB-96A8-EA5B76F63CBC}"/>
              </a:ext>
            </a:extLst>
          </p:cNvPr>
          <p:cNvCxnSpPr>
            <a:cxnSpLocks/>
          </p:cNvCxnSpPr>
          <p:nvPr/>
        </p:nvCxnSpPr>
        <p:spPr>
          <a:xfrm>
            <a:off x="3478420" y="3208922"/>
            <a:ext cx="508620" cy="5173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48259C9-FF63-4039-8A19-DAE7A5E23B88}"/>
              </a:ext>
            </a:extLst>
          </p:cNvPr>
          <p:cNvSpPr txBox="1"/>
          <p:nvPr/>
        </p:nvSpPr>
        <p:spPr>
          <a:xfrm>
            <a:off x="2628752" y="2818629"/>
            <a:ext cx="1677703" cy="369332"/>
          </a:xfrm>
          <a:prstGeom prst="rect">
            <a:avLst/>
          </a:prstGeom>
          <a:noFill/>
        </p:spPr>
        <p:txBody>
          <a:bodyPr wrap="none" rtlCol="0">
            <a:spAutoFit/>
          </a:bodyPr>
          <a:lstStyle/>
          <a:p>
            <a:r>
              <a:rPr lang="en-IN" dirty="0"/>
              <a:t>Operation point</a:t>
            </a:r>
          </a:p>
        </p:txBody>
      </p:sp>
      <p:cxnSp>
        <p:nvCxnSpPr>
          <p:cNvPr id="16" name="Straight Arrow Connector 15">
            <a:extLst>
              <a:ext uri="{FF2B5EF4-FFF2-40B4-BE49-F238E27FC236}">
                <a16:creationId xmlns:a16="http://schemas.microsoft.com/office/drawing/2014/main" id="{3F640659-1AE4-422F-9FA0-038B3B51A271}"/>
              </a:ext>
            </a:extLst>
          </p:cNvPr>
          <p:cNvCxnSpPr>
            <a:cxnSpLocks/>
          </p:cNvCxnSpPr>
          <p:nvPr/>
        </p:nvCxnSpPr>
        <p:spPr>
          <a:xfrm flipH="1">
            <a:off x="4318000" y="3616444"/>
            <a:ext cx="741538" cy="12603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556F619-8CCE-4FAE-9ACD-EEC217F2F218}"/>
              </a:ext>
            </a:extLst>
          </p:cNvPr>
          <p:cNvSpPr txBox="1"/>
          <p:nvPr/>
        </p:nvSpPr>
        <p:spPr>
          <a:xfrm>
            <a:off x="4876987" y="3247112"/>
            <a:ext cx="1236172" cy="369332"/>
          </a:xfrm>
          <a:prstGeom prst="rect">
            <a:avLst/>
          </a:prstGeom>
          <a:noFill/>
        </p:spPr>
        <p:txBody>
          <a:bodyPr wrap="none" rtlCol="0">
            <a:spAutoFit/>
          </a:bodyPr>
          <a:lstStyle/>
          <a:p>
            <a:r>
              <a:rPr lang="en-IN" dirty="0"/>
              <a:t>Max Power</a:t>
            </a:r>
          </a:p>
        </p:txBody>
      </p:sp>
      <p:cxnSp>
        <p:nvCxnSpPr>
          <p:cNvPr id="20" name="Straight Arrow Connector 19">
            <a:extLst>
              <a:ext uri="{FF2B5EF4-FFF2-40B4-BE49-F238E27FC236}">
                <a16:creationId xmlns:a16="http://schemas.microsoft.com/office/drawing/2014/main" id="{EF461954-2900-41C5-91CD-E077855EB36C}"/>
              </a:ext>
            </a:extLst>
          </p:cNvPr>
          <p:cNvCxnSpPr>
            <a:cxnSpLocks/>
          </p:cNvCxnSpPr>
          <p:nvPr/>
        </p:nvCxnSpPr>
        <p:spPr>
          <a:xfrm flipH="1">
            <a:off x="4318000" y="3616444"/>
            <a:ext cx="685802" cy="269756"/>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E799E95A-FDF5-4FAC-B5F1-991A8756CB05}"/>
              </a:ext>
            </a:extLst>
          </p:cNvPr>
          <p:cNvSpPr/>
          <p:nvPr/>
        </p:nvSpPr>
        <p:spPr>
          <a:xfrm>
            <a:off x="957431" y="3239160"/>
            <a:ext cx="3665369" cy="3258459"/>
          </a:xfrm>
          <a:custGeom>
            <a:avLst/>
            <a:gdLst>
              <a:gd name="connsiteX0" fmla="*/ 0 w 3689873"/>
              <a:gd name="connsiteY0" fmla="*/ 3216537 h 3216537"/>
              <a:gd name="connsiteX1" fmla="*/ 365760 w 3689873"/>
              <a:gd name="connsiteY1" fmla="*/ 2904565 h 3216537"/>
              <a:gd name="connsiteX2" fmla="*/ 462578 w 3689873"/>
              <a:gd name="connsiteY2" fmla="*/ 2528047 h 3216537"/>
              <a:gd name="connsiteX3" fmla="*/ 882127 w 3689873"/>
              <a:gd name="connsiteY3" fmla="*/ 2581836 h 3216537"/>
              <a:gd name="connsiteX4" fmla="*/ 3689873 w 3689873"/>
              <a:gd name="connsiteY4" fmla="*/ 0 h 3216537"/>
              <a:gd name="connsiteX5" fmla="*/ 3689873 w 3689873"/>
              <a:gd name="connsiteY5" fmla="*/ 0 h 3216537"/>
              <a:gd name="connsiteX0" fmla="*/ 0 w 3689873"/>
              <a:gd name="connsiteY0" fmla="*/ 3216537 h 3216537"/>
              <a:gd name="connsiteX1" fmla="*/ 225911 w 3689873"/>
              <a:gd name="connsiteY1" fmla="*/ 2947596 h 3216537"/>
              <a:gd name="connsiteX2" fmla="*/ 462578 w 3689873"/>
              <a:gd name="connsiteY2" fmla="*/ 2528047 h 3216537"/>
              <a:gd name="connsiteX3" fmla="*/ 882127 w 3689873"/>
              <a:gd name="connsiteY3" fmla="*/ 2581836 h 3216537"/>
              <a:gd name="connsiteX4" fmla="*/ 3689873 w 3689873"/>
              <a:gd name="connsiteY4" fmla="*/ 0 h 3216537"/>
              <a:gd name="connsiteX5" fmla="*/ 3689873 w 3689873"/>
              <a:gd name="connsiteY5" fmla="*/ 0 h 3216537"/>
              <a:gd name="connsiteX0" fmla="*/ 0 w 3689873"/>
              <a:gd name="connsiteY0" fmla="*/ 3216537 h 3216537"/>
              <a:gd name="connsiteX1" fmla="*/ 225911 w 3689873"/>
              <a:gd name="connsiteY1" fmla="*/ 2947596 h 3216537"/>
              <a:gd name="connsiteX2" fmla="*/ 462578 w 3689873"/>
              <a:gd name="connsiteY2" fmla="*/ 2528047 h 3216537"/>
              <a:gd name="connsiteX3" fmla="*/ 645458 w 3689873"/>
              <a:gd name="connsiteY3" fmla="*/ 2764716 h 3216537"/>
              <a:gd name="connsiteX4" fmla="*/ 882127 w 3689873"/>
              <a:gd name="connsiteY4" fmla="*/ 2581836 h 3216537"/>
              <a:gd name="connsiteX5" fmla="*/ 3689873 w 3689873"/>
              <a:gd name="connsiteY5" fmla="*/ 0 h 3216537"/>
              <a:gd name="connsiteX6" fmla="*/ 3689873 w 3689873"/>
              <a:gd name="connsiteY6" fmla="*/ 0 h 321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873" h="3216537">
                <a:moveTo>
                  <a:pt x="0" y="3216537"/>
                </a:moveTo>
                <a:cubicBezTo>
                  <a:pt x="144332" y="3117925"/>
                  <a:pt x="148815" y="3062344"/>
                  <a:pt x="225911" y="2947596"/>
                </a:cubicBezTo>
                <a:cubicBezTo>
                  <a:pt x="303007" y="2832848"/>
                  <a:pt x="392654" y="2558527"/>
                  <a:pt x="462578" y="2528047"/>
                </a:cubicBezTo>
                <a:cubicBezTo>
                  <a:pt x="532503" y="2497567"/>
                  <a:pt x="575533" y="2755751"/>
                  <a:pt x="645458" y="2764716"/>
                </a:cubicBezTo>
                <a:cubicBezTo>
                  <a:pt x="715383" y="2773681"/>
                  <a:pt x="374725" y="3042622"/>
                  <a:pt x="882127" y="2581836"/>
                </a:cubicBezTo>
                <a:cubicBezTo>
                  <a:pt x="1389529" y="2121050"/>
                  <a:pt x="3689873" y="0"/>
                  <a:pt x="3689873" y="0"/>
                </a:cubicBezTo>
                <a:lnTo>
                  <a:pt x="3689873" y="0"/>
                </a:ln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a:extLst>
              <a:ext uri="{FF2B5EF4-FFF2-40B4-BE49-F238E27FC236}">
                <a16:creationId xmlns:a16="http://schemas.microsoft.com/office/drawing/2014/main" id="{D686AD64-E2EF-4FDE-AD05-0104B785C28E}"/>
              </a:ext>
            </a:extLst>
          </p:cNvPr>
          <p:cNvCxnSpPr>
            <a:cxnSpLocks/>
          </p:cNvCxnSpPr>
          <p:nvPr/>
        </p:nvCxnSpPr>
        <p:spPr>
          <a:xfrm flipV="1">
            <a:off x="4318000" y="2847027"/>
            <a:ext cx="0" cy="3861219"/>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4B94145-E00E-4F5F-B6B3-11D3683BF850}"/>
              </a:ext>
            </a:extLst>
          </p:cNvPr>
          <p:cNvSpPr txBox="1"/>
          <p:nvPr/>
        </p:nvSpPr>
        <p:spPr>
          <a:xfrm>
            <a:off x="4198239" y="7015641"/>
            <a:ext cx="4582921" cy="584775"/>
          </a:xfrm>
          <a:prstGeom prst="rect">
            <a:avLst/>
          </a:prstGeom>
          <a:noFill/>
        </p:spPr>
        <p:txBody>
          <a:bodyPr wrap="none" rtlCol="0">
            <a:spAutoFit/>
          </a:bodyPr>
          <a:lstStyle/>
          <a:p>
            <a:r>
              <a:rPr lang="en-IN" sz="3200" dirty="0">
                <a:solidFill>
                  <a:srgbClr val="FF0000"/>
                </a:solidFill>
                <a:effectLst>
                  <a:outerShdw blurRad="38100" dist="38100" dir="2700000" algn="tl">
                    <a:srgbClr val="000000">
                      <a:alpha val="43137"/>
                    </a:srgbClr>
                  </a:outerShdw>
                </a:effectLst>
              </a:rPr>
              <a:t>Not using full panel power</a:t>
            </a:r>
          </a:p>
        </p:txBody>
      </p:sp>
    </p:spTree>
    <p:extLst>
      <p:ext uri="{BB962C8B-B14F-4D97-AF65-F5344CB8AC3E}">
        <p14:creationId xmlns:p14="http://schemas.microsoft.com/office/powerpoint/2010/main" val="103472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8916"/>
                                        </p:tgtEl>
                                        <p:attrNameLst>
                                          <p:attrName>style.visibility</p:attrName>
                                        </p:attrNameLst>
                                      </p:cBhvr>
                                      <p:to>
                                        <p:strVal val="visible"/>
                                      </p:to>
                                    </p:set>
                                    <p:anim calcmode="lin" valueType="num">
                                      <p:cBhvr additive="base">
                                        <p:cTn id="11" dur="500" fill="hold"/>
                                        <p:tgtEl>
                                          <p:spTgt spid="38916"/>
                                        </p:tgtEl>
                                        <p:attrNameLst>
                                          <p:attrName>ppt_x</p:attrName>
                                        </p:attrNameLst>
                                      </p:cBhvr>
                                      <p:tavLst>
                                        <p:tav tm="0">
                                          <p:val>
                                            <p:strVal val="#ppt_x"/>
                                          </p:val>
                                        </p:tav>
                                        <p:tav tm="100000">
                                          <p:val>
                                            <p:strVal val="#ppt_x"/>
                                          </p:val>
                                        </p:tav>
                                      </p:tavLst>
                                    </p:anim>
                                    <p:anim calcmode="lin" valueType="num">
                                      <p:cBhvr additive="base">
                                        <p:cTn id="12"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8914"/>
                                        </p:tgtEl>
                                        <p:attrNameLst>
                                          <p:attrName>style.visibility</p:attrName>
                                        </p:attrNameLst>
                                      </p:cBhvr>
                                      <p:to>
                                        <p:strVal val="visible"/>
                                      </p:to>
                                    </p:set>
                                    <p:animEffect transition="in" filter="fade">
                                      <p:cBhvr>
                                        <p:cTn id="17" dur="1000"/>
                                        <p:tgtEl>
                                          <p:spTgt spid="38914"/>
                                        </p:tgtEl>
                                      </p:cBhvr>
                                    </p:animEffect>
                                    <p:anim calcmode="lin" valueType="num">
                                      <p:cBhvr>
                                        <p:cTn id="18" dur="1000" fill="hold"/>
                                        <p:tgtEl>
                                          <p:spTgt spid="38914"/>
                                        </p:tgtEl>
                                        <p:attrNameLst>
                                          <p:attrName>ppt_x</p:attrName>
                                        </p:attrNameLst>
                                      </p:cBhvr>
                                      <p:tavLst>
                                        <p:tav tm="0">
                                          <p:val>
                                            <p:strVal val="#ppt_x"/>
                                          </p:val>
                                        </p:tav>
                                        <p:tav tm="100000">
                                          <p:val>
                                            <p:strVal val="#ppt_x"/>
                                          </p:val>
                                        </p:tav>
                                      </p:tavLst>
                                    </p:anim>
                                    <p:anim calcmode="lin" valueType="num">
                                      <p:cBhvr>
                                        <p:cTn id="19" dur="1000" fill="hold"/>
                                        <p:tgtEl>
                                          <p:spTgt spid="389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8918"/>
                                        </p:tgtEl>
                                        <p:attrNameLst>
                                          <p:attrName>style.visibility</p:attrName>
                                        </p:attrNameLst>
                                      </p:cBhvr>
                                      <p:to>
                                        <p:strVal val="visible"/>
                                      </p:to>
                                    </p:set>
                                    <p:animEffect transition="in" filter="wipe(down)">
                                      <p:cBhvr>
                                        <p:cTn id="38" dur="500"/>
                                        <p:tgtEl>
                                          <p:spTgt spid="3891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circle(in)">
                                      <p:cBhvr>
                                        <p:cTn id="47" dur="2000"/>
                                        <p:tgtEl>
                                          <p:spTgt spid="13"/>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circle(in)">
                                      <p:cBhvr>
                                        <p:cTn id="50" dur="20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9" grpId="0" animBg="1"/>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https://cdn.shopify.com/s/files/1/1010/1922/products/Buddy_252520Royal_252520orange_2525202_large.png?v=1492787007">
            <a:extLst>
              <a:ext uri="{FF2B5EF4-FFF2-40B4-BE49-F238E27FC236}">
                <a16:creationId xmlns:a16="http://schemas.microsoft.com/office/drawing/2014/main" id="{99BC9046-FBC3-4EEE-AFFB-1642FF42C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1732" y="2895600"/>
            <a:ext cx="2815472" cy="38612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n3.sdlcdn.com/imgs/a/z/6/V-Guard-Selfee-Multipurpose-Fan-SDL873737625-1-2f65a.jpg">
            <a:extLst>
              <a:ext uri="{FF2B5EF4-FFF2-40B4-BE49-F238E27FC236}">
                <a16:creationId xmlns:a16="http://schemas.microsoft.com/office/drawing/2014/main" id="{2BA1D9FB-070B-425C-8B19-D18168E8A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126" y="2525489"/>
            <a:ext cx="3627182" cy="42454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E893B3-5B96-4503-B9B7-7DEF4F0479CC}"/>
              </a:ext>
            </a:extLst>
          </p:cNvPr>
          <p:cNvSpPr>
            <a:spLocks noGrp="1"/>
          </p:cNvSpPr>
          <p:nvPr>
            <p:ph type="title"/>
          </p:nvPr>
        </p:nvSpPr>
        <p:spPr>
          <a:xfrm>
            <a:off x="889000" y="254971"/>
            <a:ext cx="8763000" cy="1472848"/>
          </a:xfrm>
        </p:spPr>
        <p:txBody>
          <a:bodyPr>
            <a:noAutofit/>
          </a:bodyPr>
          <a:lstStyle/>
          <a:p>
            <a:r>
              <a:rPr lang="en-IN" sz="5400" b="1" dirty="0">
                <a:solidFill>
                  <a:srgbClr val="92D050"/>
                </a:solidFill>
                <a:latin typeface="+mn-lt"/>
              </a:rPr>
              <a:t>Maximum power point tracker (MPPT)</a:t>
            </a:r>
            <a:endParaRPr lang="en-IN" sz="5400" dirty="0">
              <a:solidFill>
                <a:srgbClr val="92D050"/>
              </a:solidFill>
              <a:latin typeface="+mn-lt"/>
            </a:endParaRPr>
          </a:p>
        </p:txBody>
      </p:sp>
      <p:cxnSp>
        <p:nvCxnSpPr>
          <p:cNvPr id="5" name="Straight Arrow Connector 4">
            <a:extLst>
              <a:ext uri="{FF2B5EF4-FFF2-40B4-BE49-F238E27FC236}">
                <a16:creationId xmlns:a16="http://schemas.microsoft.com/office/drawing/2014/main" id="{2D8A37D7-8300-49F0-816C-C3826AB74EC9}"/>
              </a:ext>
            </a:extLst>
          </p:cNvPr>
          <p:cNvCxnSpPr>
            <a:cxnSpLocks/>
          </p:cNvCxnSpPr>
          <p:nvPr/>
        </p:nvCxnSpPr>
        <p:spPr>
          <a:xfrm flipV="1">
            <a:off x="584200" y="2438400"/>
            <a:ext cx="0" cy="441960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CB39326-DA40-4B0F-8685-AC83839806AC}"/>
              </a:ext>
            </a:extLst>
          </p:cNvPr>
          <p:cNvCxnSpPr>
            <a:cxnSpLocks/>
          </p:cNvCxnSpPr>
          <p:nvPr/>
        </p:nvCxnSpPr>
        <p:spPr>
          <a:xfrm flipV="1">
            <a:off x="584200" y="6856647"/>
            <a:ext cx="6841192" cy="13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7914DB-B9D7-4109-968F-B32BA1FEA1F0}"/>
              </a:ext>
            </a:extLst>
          </p:cNvPr>
          <p:cNvSpPr txBox="1"/>
          <p:nvPr/>
        </p:nvSpPr>
        <p:spPr>
          <a:xfrm>
            <a:off x="3465925" y="6897280"/>
            <a:ext cx="1840488" cy="584775"/>
          </a:xfrm>
          <a:prstGeom prst="rect">
            <a:avLst/>
          </a:prstGeom>
          <a:noFill/>
        </p:spPr>
        <p:txBody>
          <a:bodyPr wrap="square" rtlCol="0">
            <a:spAutoFit/>
          </a:bodyPr>
          <a:lstStyle/>
          <a:p>
            <a:r>
              <a:rPr lang="en-IN" sz="3200" dirty="0"/>
              <a:t>Voltage</a:t>
            </a:r>
          </a:p>
        </p:txBody>
      </p:sp>
      <p:sp>
        <p:nvSpPr>
          <p:cNvPr id="14" name="TextBox 13">
            <a:extLst>
              <a:ext uri="{FF2B5EF4-FFF2-40B4-BE49-F238E27FC236}">
                <a16:creationId xmlns:a16="http://schemas.microsoft.com/office/drawing/2014/main" id="{CDED882A-AF6F-44DC-97F1-31C843BA4E3B}"/>
              </a:ext>
            </a:extLst>
          </p:cNvPr>
          <p:cNvSpPr txBox="1"/>
          <p:nvPr/>
        </p:nvSpPr>
        <p:spPr>
          <a:xfrm rot="16200000">
            <a:off x="-415679" y="4148755"/>
            <a:ext cx="1454694" cy="584775"/>
          </a:xfrm>
          <a:prstGeom prst="rect">
            <a:avLst/>
          </a:prstGeom>
          <a:noFill/>
        </p:spPr>
        <p:txBody>
          <a:bodyPr wrap="none" rtlCol="0">
            <a:spAutoFit/>
          </a:bodyPr>
          <a:lstStyle/>
          <a:p>
            <a:r>
              <a:rPr lang="en-IN" sz="3200" dirty="0"/>
              <a:t>Current</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F182DDB1-AC65-4CCE-83DA-765FCFAE2382}"/>
                  </a:ext>
                </a:extLst>
              </p14:cNvPr>
              <p14:cNvContentPartPr/>
              <p14:nvPr/>
            </p14:nvContentPartPr>
            <p14:xfrm>
              <a:off x="742175" y="3754402"/>
              <a:ext cx="45719" cy="288"/>
            </p14:xfrm>
          </p:contentPart>
        </mc:Choice>
        <mc:Fallback xmlns="">
          <p:pic>
            <p:nvPicPr>
              <p:cNvPr id="4" name="Ink 3">
                <a:extLst>
                  <a:ext uri="{FF2B5EF4-FFF2-40B4-BE49-F238E27FC236}">
                    <a16:creationId xmlns:p14="http://schemas.microsoft.com/office/powerpoint/2010/main" xmlns="" xmlns:a16="http://schemas.microsoft.com/office/drawing/2014/main" id="{F182DDB1-AC65-4CCE-83DA-765FCFAE2382}"/>
                  </a:ext>
                </a:extLst>
              </p:cNvPr>
              <p:cNvPicPr/>
              <p:nvPr/>
            </p:nvPicPr>
            <p:blipFill>
              <a:blip r:embed="rId5"/>
              <a:stretch>
                <a:fillRect/>
              </a:stretch>
            </p:blipFill>
            <p:spPr>
              <a:xfrm>
                <a:off x="-2147483648" y="-2147483648"/>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FAD730C-F29C-4279-990F-0E40A2392266}"/>
                  </a:ext>
                </a:extLst>
              </p14:cNvPr>
              <p14:cNvContentPartPr/>
              <p14:nvPr/>
            </p14:nvContentPartPr>
            <p14:xfrm>
              <a:off x="2366496" y="935746"/>
              <a:ext cx="108000" cy="97056"/>
            </p14:xfrm>
          </p:contentPart>
        </mc:Choice>
        <mc:Fallback xmlns="">
          <p:pic>
            <p:nvPicPr>
              <p:cNvPr id="31" name="Ink 30">
                <a:extLst>
                  <a:ext uri="{FF2B5EF4-FFF2-40B4-BE49-F238E27FC236}">
                    <a16:creationId xmlns:p14="http://schemas.microsoft.com/office/powerpoint/2010/main" xmlns="" xmlns:a16="http://schemas.microsoft.com/office/drawing/2014/main" id="{9FAD730C-F29C-4279-990F-0E40A2392266}"/>
                  </a:ext>
                </a:extLst>
              </p:cNvPr>
              <p:cNvPicPr/>
              <p:nvPr/>
            </p:nvPicPr>
            <p:blipFill>
              <a:blip r:embed="rId7"/>
              <a:stretch>
                <a:fillRect/>
              </a:stretch>
            </p:blipFill>
            <p:spPr>
              <a:xfrm>
                <a:off x="2359296" y="928557"/>
                <a:ext cx="122040" cy="11107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8" name="Ink 57">
                <a:extLst>
                  <a:ext uri="{FF2B5EF4-FFF2-40B4-BE49-F238E27FC236}">
                    <a16:creationId xmlns:a16="http://schemas.microsoft.com/office/drawing/2014/main" id="{8ABD1CB3-A595-4622-9051-6CD4BB6ACC7B}"/>
                  </a:ext>
                </a:extLst>
              </p14:cNvPr>
              <p14:cNvContentPartPr/>
              <p14:nvPr/>
            </p14:nvContentPartPr>
            <p14:xfrm>
              <a:off x="1438559" y="5999060"/>
              <a:ext cx="4300333" cy="402015"/>
            </p14:xfrm>
          </p:contentPart>
        </mc:Choice>
        <mc:Fallback xmlns="">
          <p:pic>
            <p:nvPicPr>
              <p:cNvPr id="58" name="Ink 57">
                <a:extLst>
                  <a:ext uri="{FF2B5EF4-FFF2-40B4-BE49-F238E27FC236}">
                    <a16:creationId xmlns:p14="http://schemas.microsoft.com/office/powerpoint/2010/main" xmlns="" xmlns:a16="http://schemas.microsoft.com/office/drawing/2014/main" id="{8ABD1CB3-A595-4622-9051-6CD4BB6ACC7B}"/>
                  </a:ext>
                </a:extLst>
              </p:cNvPr>
              <p:cNvPicPr/>
              <p:nvPr/>
            </p:nvPicPr>
            <p:blipFill>
              <a:blip r:embed="rId9"/>
              <a:stretch>
                <a:fillRect/>
              </a:stretch>
            </p:blipFill>
            <p:spPr>
              <a:xfrm>
                <a:off x="1431359" y="5948673"/>
                <a:ext cx="4314373" cy="50242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8" name="Ink 67">
                <a:extLst>
                  <a:ext uri="{FF2B5EF4-FFF2-40B4-BE49-F238E27FC236}">
                    <a16:creationId xmlns:a16="http://schemas.microsoft.com/office/drawing/2014/main" id="{BDB19FE1-7EA1-4155-BD7F-97C687E6E047}"/>
                  </a:ext>
                </a:extLst>
              </p14:cNvPr>
              <p14:cNvContentPartPr/>
              <p14:nvPr/>
            </p14:nvContentPartPr>
            <p14:xfrm>
              <a:off x="6992403" y="5626199"/>
              <a:ext cx="10944" cy="97056"/>
            </p14:xfrm>
          </p:contentPart>
        </mc:Choice>
        <mc:Fallback xmlns="">
          <p:pic>
            <p:nvPicPr>
              <p:cNvPr id="68" name="Ink 67">
                <a:extLst>
                  <a:ext uri="{FF2B5EF4-FFF2-40B4-BE49-F238E27FC236}">
                    <a16:creationId xmlns:p14="http://schemas.microsoft.com/office/powerpoint/2010/main" xmlns="" xmlns:a16="http://schemas.microsoft.com/office/drawing/2014/main" id="{BDB19FE1-7EA1-4155-BD7F-97C687E6E047}"/>
                  </a:ext>
                </a:extLst>
              </p:cNvPr>
              <p:cNvPicPr/>
              <p:nvPr/>
            </p:nvPicPr>
            <p:blipFill>
              <a:blip r:embed="rId11"/>
              <a:stretch>
                <a:fillRect/>
              </a:stretch>
            </p:blipFill>
            <p:spPr>
              <a:xfrm>
                <a:off x="6981178" y="5614679"/>
                <a:ext cx="33113" cy="11980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5" name="Ink 74">
                <a:extLst>
                  <a:ext uri="{FF2B5EF4-FFF2-40B4-BE49-F238E27FC236}">
                    <a16:creationId xmlns:a16="http://schemas.microsoft.com/office/drawing/2014/main" id="{335D082B-FE87-4F97-AF31-9CC755CF5F30}"/>
                  </a:ext>
                </a:extLst>
              </p14:cNvPr>
              <p14:cNvContentPartPr/>
              <p14:nvPr/>
            </p14:nvContentPartPr>
            <p14:xfrm>
              <a:off x="429890" y="3732887"/>
              <a:ext cx="6402709" cy="1032840"/>
            </p14:xfrm>
          </p:contentPart>
        </mc:Choice>
        <mc:Fallback xmlns="">
          <p:pic>
            <p:nvPicPr>
              <p:cNvPr id="75" name="Ink 74">
                <a:extLst>
                  <a:ext uri="{FF2B5EF4-FFF2-40B4-BE49-F238E27FC236}">
                    <a16:creationId xmlns:p14="http://schemas.microsoft.com/office/powerpoint/2010/main" xmlns="" xmlns:a16="http://schemas.microsoft.com/office/drawing/2014/main" id="{335D082B-FE87-4F97-AF31-9CC755CF5F30}"/>
                  </a:ext>
                </a:extLst>
              </p:cNvPr>
              <p:cNvPicPr/>
              <p:nvPr/>
            </p:nvPicPr>
            <p:blipFill>
              <a:blip r:embed="rId13"/>
              <a:stretch>
                <a:fillRect/>
              </a:stretch>
            </p:blipFill>
            <p:spPr>
              <a:xfrm>
                <a:off x="415490" y="3718487"/>
                <a:ext cx="6431149" cy="1061280"/>
              </a:xfrm>
              <a:prstGeom prst="rect">
                <a:avLst/>
              </a:prstGeom>
            </p:spPr>
          </p:pic>
        </mc:Fallback>
      </mc:AlternateContent>
      <p:sp>
        <p:nvSpPr>
          <p:cNvPr id="81" name="Freeform: Shape 80">
            <a:extLst>
              <a:ext uri="{FF2B5EF4-FFF2-40B4-BE49-F238E27FC236}">
                <a16:creationId xmlns:a16="http://schemas.microsoft.com/office/drawing/2014/main" id="{F7076859-474D-4FDC-A6C8-2117CA409759}"/>
              </a:ext>
            </a:extLst>
          </p:cNvPr>
          <p:cNvSpPr/>
          <p:nvPr/>
        </p:nvSpPr>
        <p:spPr>
          <a:xfrm>
            <a:off x="567468" y="4258136"/>
            <a:ext cx="5412397" cy="2599865"/>
          </a:xfrm>
          <a:custGeom>
            <a:avLst/>
            <a:gdLst>
              <a:gd name="connsiteX0" fmla="*/ 0 w 5486400"/>
              <a:gd name="connsiteY0" fmla="*/ 354333 h 3689203"/>
              <a:gd name="connsiteX1" fmla="*/ 4378362 w 5486400"/>
              <a:gd name="connsiteY1" fmla="*/ 311302 h 3689203"/>
              <a:gd name="connsiteX2" fmla="*/ 5486400 w 5486400"/>
              <a:gd name="connsiteY2" fmla="*/ 3689203 h 3689203"/>
              <a:gd name="connsiteX3" fmla="*/ 5486400 w 5486400"/>
              <a:gd name="connsiteY3" fmla="*/ 3689203 h 3689203"/>
              <a:gd name="connsiteX0" fmla="*/ 0 w 5550945"/>
              <a:gd name="connsiteY0" fmla="*/ 215084 h 3851168"/>
              <a:gd name="connsiteX1" fmla="*/ 4442907 w 5550945"/>
              <a:gd name="connsiteY1" fmla="*/ 473267 h 3851168"/>
              <a:gd name="connsiteX2" fmla="*/ 5550945 w 5550945"/>
              <a:gd name="connsiteY2" fmla="*/ 3851168 h 3851168"/>
              <a:gd name="connsiteX3" fmla="*/ 5550945 w 5550945"/>
              <a:gd name="connsiteY3" fmla="*/ 3851168 h 3851168"/>
              <a:gd name="connsiteX0" fmla="*/ 0 w 5550945"/>
              <a:gd name="connsiteY0" fmla="*/ 110704 h 3746788"/>
              <a:gd name="connsiteX1" fmla="*/ 4658060 w 5550945"/>
              <a:gd name="connsiteY1" fmla="*/ 756162 h 3746788"/>
              <a:gd name="connsiteX2" fmla="*/ 5550945 w 5550945"/>
              <a:gd name="connsiteY2" fmla="*/ 3746788 h 3746788"/>
              <a:gd name="connsiteX3" fmla="*/ 5550945 w 5550945"/>
              <a:gd name="connsiteY3" fmla="*/ 3746788 h 3746788"/>
              <a:gd name="connsiteX0" fmla="*/ 0 w 5550945"/>
              <a:gd name="connsiteY0" fmla="*/ 95820 h 3731904"/>
              <a:gd name="connsiteX1" fmla="*/ 4658060 w 5550945"/>
              <a:gd name="connsiteY1" fmla="*/ 846776 h 3731904"/>
              <a:gd name="connsiteX2" fmla="*/ 5550945 w 5550945"/>
              <a:gd name="connsiteY2" fmla="*/ 3731904 h 3731904"/>
              <a:gd name="connsiteX3" fmla="*/ 5550945 w 5550945"/>
              <a:gd name="connsiteY3" fmla="*/ 3731904 h 3731904"/>
              <a:gd name="connsiteX0" fmla="*/ 0 w 5550945"/>
              <a:gd name="connsiteY0" fmla="*/ 49954 h 3686038"/>
              <a:gd name="connsiteX1" fmla="*/ 1998763 w 5550945"/>
              <a:gd name="connsiteY1" fmla="*/ 61452 h 3686038"/>
              <a:gd name="connsiteX2" fmla="*/ 4658060 w 5550945"/>
              <a:gd name="connsiteY2" fmla="*/ 800910 h 3686038"/>
              <a:gd name="connsiteX3" fmla="*/ 5550945 w 5550945"/>
              <a:gd name="connsiteY3" fmla="*/ 3686038 h 3686038"/>
              <a:gd name="connsiteX4" fmla="*/ 5550945 w 5550945"/>
              <a:gd name="connsiteY4" fmla="*/ 3686038 h 3686038"/>
              <a:gd name="connsiteX0" fmla="*/ 0 w 5550945"/>
              <a:gd name="connsiteY0" fmla="*/ 6226 h 3642310"/>
              <a:gd name="connsiteX1" fmla="*/ 1998763 w 5550945"/>
              <a:gd name="connsiteY1" fmla="*/ 17724 h 3642310"/>
              <a:gd name="connsiteX2" fmla="*/ 4658060 w 5550945"/>
              <a:gd name="connsiteY2" fmla="*/ 757182 h 3642310"/>
              <a:gd name="connsiteX3" fmla="*/ 5550945 w 5550945"/>
              <a:gd name="connsiteY3" fmla="*/ 3642310 h 3642310"/>
              <a:gd name="connsiteX4" fmla="*/ 5550945 w 5550945"/>
              <a:gd name="connsiteY4" fmla="*/ 3642310 h 3642310"/>
              <a:gd name="connsiteX0" fmla="*/ 0 w 5550945"/>
              <a:gd name="connsiteY0" fmla="*/ 6226 h 3642310"/>
              <a:gd name="connsiteX1" fmla="*/ 1998763 w 5550945"/>
              <a:gd name="connsiteY1" fmla="*/ 17724 h 3642310"/>
              <a:gd name="connsiteX2" fmla="*/ 4658060 w 5550945"/>
              <a:gd name="connsiteY2" fmla="*/ 757182 h 3642310"/>
              <a:gd name="connsiteX3" fmla="*/ 5550945 w 5550945"/>
              <a:gd name="connsiteY3" fmla="*/ 3642310 h 3642310"/>
              <a:gd name="connsiteX4" fmla="*/ 5550945 w 5550945"/>
              <a:gd name="connsiteY4" fmla="*/ 3642310 h 3642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945" h="3642310">
                <a:moveTo>
                  <a:pt x="0" y="6226"/>
                </a:moveTo>
                <a:cubicBezTo>
                  <a:pt x="330769" y="-4417"/>
                  <a:pt x="1279023" y="-1937"/>
                  <a:pt x="1998763" y="17724"/>
                </a:cubicBezTo>
                <a:cubicBezTo>
                  <a:pt x="2789257" y="82599"/>
                  <a:pt x="4066030" y="153084"/>
                  <a:pt x="4658060" y="757182"/>
                </a:cubicBezTo>
                <a:cubicBezTo>
                  <a:pt x="5250090" y="1361280"/>
                  <a:pt x="5402131" y="3161455"/>
                  <a:pt x="5550945" y="3642310"/>
                </a:cubicBezTo>
                <a:lnTo>
                  <a:pt x="5550945" y="364231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Freeform: Shape 82">
            <a:extLst>
              <a:ext uri="{FF2B5EF4-FFF2-40B4-BE49-F238E27FC236}">
                <a16:creationId xmlns:a16="http://schemas.microsoft.com/office/drawing/2014/main" id="{99C7C9B6-3BE1-44C6-9488-E7A200E92049}"/>
              </a:ext>
            </a:extLst>
          </p:cNvPr>
          <p:cNvSpPr/>
          <p:nvPr/>
        </p:nvSpPr>
        <p:spPr>
          <a:xfrm>
            <a:off x="535601" y="2816372"/>
            <a:ext cx="5828477" cy="4040732"/>
          </a:xfrm>
          <a:custGeom>
            <a:avLst/>
            <a:gdLst>
              <a:gd name="connsiteX0" fmla="*/ 0 w 5486400"/>
              <a:gd name="connsiteY0" fmla="*/ 354333 h 3689203"/>
              <a:gd name="connsiteX1" fmla="*/ 4378362 w 5486400"/>
              <a:gd name="connsiteY1" fmla="*/ 311302 h 3689203"/>
              <a:gd name="connsiteX2" fmla="*/ 5486400 w 5486400"/>
              <a:gd name="connsiteY2" fmla="*/ 3689203 h 3689203"/>
              <a:gd name="connsiteX3" fmla="*/ 5486400 w 5486400"/>
              <a:gd name="connsiteY3" fmla="*/ 3689203 h 3689203"/>
              <a:gd name="connsiteX0" fmla="*/ 0 w 5550945"/>
              <a:gd name="connsiteY0" fmla="*/ 215084 h 3851168"/>
              <a:gd name="connsiteX1" fmla="*/ 4442907 w 5550945"/>
              <a:gd name="connsiteY1" fmla="*/ 473267 h 3851168"/>
              <a:gd name="connsiteX2" fmla="*/ 5550945 w 5550945"/>
              <a:gd name="connsiteY2" fmla="*/ 3851168 h 3851168"/>
              <a:gd name="connsiteX3" fmla="*/ 5550945 w 5550945"/>
              <a:gd name="connsiteY3" fmla="*/ 3851168 h 3851168"/>
              <a:gd name="connsiteX0" fmla="*/ 0 w 5550945"/>
              <a:gd name="connsiteY0" fmla="*/ 110704 h 3746788"/>
              <a:gd name="connsiteX1" fmla="*/ 4658060 w 5550945"/>
              <a:gd name="connsiteY1" fmla="*/ 756162 h 3746788"/>
              <a:gd name="connsiteX2" fmla="*/ 5550945 w 5550945"/>
              <a:gd name="connsiteY2" fmla="*/ 3746788 h 3746788"/>
              <a:gd name="connsiteX3" fmla="*/ 5550945 w 5550945"/>
              <a:gd name="connsiteY3" fmla="*/ 3746788 h 3746788"/>
              <a:gd name="connsiteX0" fmla="*/ 0 w 5550945"/>
              <a:gd name="connsiteY0" fmla="*/ 95820 h 3731904"/>
              <a:gd name="connsiteX1" fmla="*/ 4658060 w 5550945"/>
              <a:gd name="connsiteY1" fmla="*/ 846776 h 3731904"/>
              <a:gd name="connsiteX2" fmla="*/ 5550945 w 5550945"/>
              <a:gd name="connsiteY2" fmla="*/ 3731904 h 3731904"/>
              <a:gd name="connsiteX3" fmla="*/ 5550945 w 5550945"/>
              <a:gd name="connsiteY3" fmla="*/ 3731904 h 3731904"/>
              <a:gd name="connsiteX0" fmla="*/ 0 w 5550945"/>
              <a:gd name="connsiteY0" fmla="*/ 49954 h 3686038"/>
              <a:gd name="connsiteX1" fmla="*/ 1998763 w 5550945"/>
              <a:gd name="connsiteY1" fmla="*/ 61452 h 3686038"/>
              <a:gd name="connsiteX2" fmla="*/ 4658060 w 5550945"/>
              <a:gd name="connsiteY2" fmla="*/ 800910 h 3686038"/>
              <a:gd name="connsiteX3" fmla="*/ 5550945 w 5550945"/>
              <a:gd name="connsiteY3" fmla="*/ 3686038 h 3686038"/>
              <a:gd name="connsiteX4" fmla="*/ 5550945 w 5550945"/>
              <a:gd name="connsiteY4" fmla="*/ 3686038 h 3686038"/>
              <a:gd name="connsiteX0" fmla="*/ 0 w 5550945"/>
              <a:gd name="connsiteY0" fmla="*/ 6226 h 3642310"/>
              <a:gd name="connsiteX1" fmla="*/ 1998763 w 5550945"/>
              <a:gd name="connsiteY1" fmla="*/ 17724 h 3642310"/>
              <a:gd name="connsiteX2" fmla="*/ 4658060 w 5550945"/>
              <a:gd name="connsiteY2" fmla="*/ 757182 h 3642310"/>
              <a:gd name="connsiteX3" fmla="*/ 5550945 w 5550945"/>
              <a:gd name="connsiteY3" fmla="*/ 3642310 h 3642310"/>
              <a:gd name="connsiteX4" fmla="*/ 5550945 w 5550945"/>
              <a:gd name="connsiteY4" fmla="*/ 3642310 h 3642310"/>
              <a:gd name="connsiteX0" fmla="*/ 0 w 5550945"/>
              <a:gd name="connsiteY0" fmla="*/ 6226 h 3642310"/>
              <a:gd name="connsiteX1" fmla="*/ 1998763 w 5550945"/>
              <a:gd name="connsiteY1" fmla="*/ 17724 h 3642310"/>
              <a:gd name="connsiteX2" fmla="*/ 4658060 w 5550945"/>
              <a:gd name="connsiteY2" fmla="*/ 757182 h 3642310"/>
              <a:gd name="connsiteX3" fmla="*/ 5550945 w 5550945"/>
              <a:gd name="connsiteY3" fmla="*/ 3642310 h 3642310"/>
              <a:gd name="connsiteX4" fmla="*/ 5550945 w 5550945"/>
              <a:gd name="connsiteY4" fmla="*/ 3642310 h 3642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945" h="3642310">
                <a:moveTo>
                  <a:pt x="0" y="6226"/>
                </a:moveTo>
                <a:cubicBezTo>
                  <a:pt x="330769" y="-4417"/>
                  <a:pt x="1279023" y="-1937"/>
                  <a:pt x="1998763" y="17724"/>
                </a:cubicBezTo>
                <a:cubicBezTo>
                  <a:pt x="2789257" y="82599"/>
                  <a:pt x="4066030" y="153084"/>
                  <a:pt x="4658060" y="757182"/>
                </a:cubicBezTo>
                <a:cubicBezTo>
                  <a:pt x="5250090" y="1361280"/>
                  <a:pt x="5402131" y="3161455"/>
                  <a:pt x="5550945" y="3642310"/>
                </a:cubicBezTo>
                <a:lnTo>
                  <a:pt x="5550945" y="364231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Freeform: Shape 83">
            <a:extLst>
              <a:ext uri="{FF2B5EF4-FFF2-40B4-BE49-F238E27FC236}">
                <a16:creationId xmlns:a16="http://schemas.microsoft.com/office/drawing/2014/main" id="{E1B8E21D-42FA-4E29-B957-0DD7C8F153D3}"/>
              </a:ext>
            </a:extLst>
          </p:cNvPr>
          <p:cNvSpPr/>
          <p:nvPr/>
        </p:nvSpPr>
        <p:spPr>
          <a:xfrm>
            <a:off x="574872" y="3263652"/>
            <a:ext cx="5680380" cy="3593452"/>
          </a:xfrm>
          <a:custGeom>
            <a:avLst/>
            <a:gdLst>
              <a:gd name="connsiteX0" fmla="*/ 0 w 5486400"/>
              <a:gd name="connsiteY0" fmla="*/ 354333 h 3689203"/>
              <a:gd name="connsiteX1" fmla="*/ 4378362 w 5486400"/>
              <a:gd name="connsiteY1" fmla="*/ 311302 h 3689203"/>
              <a:gd name="connsiteX2" fmla="*/ 5486400 w 5486400"/>
              <a:gd name="connsiteY2" fmla="*/ 3689203 h 3689203"/>
              <a:gd name="connsiteX3" fmla="*/ 5486400 w 5486400"/>
              <a:gd name="connsiteY3" fmla="*/ 3689203 h 3689203"/>
              <a:gd name="connsiteX0" fmla="*/ 0 w 5550945"/>
              <a:gd name="connsiteY0" fmla="*/ 215084 h 3851168"/>
              <a:gd name="connsiteX1" fmla="*/ 4442907 w 5550945"/>
              <a:gd name="connsiteY1" fmla="*/ 473267 h 3851168"/>
              <a:gd name="connsiteX2" fmla="*/ 5550945 w 5550945"/>
              <a:gd name="connsiteY2" fmla="*/ 3851168 h 3851168"/>
              <a:gd name="connsiteX3" fmla="*/ 5550945 w 5550945"/>
              <a:gd name="connsiteY3" fmla="*/ 3851168 h 3851168"/>
              <a:gd name="connsiteX0" fmla="*/ 0 w 5550945"/>
              <a:gd name="connsiteY0" fmla="*/ 110704 h 3746788"/>
              <a:gd name="connsiteX1" fmla="*/ 4658060 w 5550945"/>
              <a:gd name="connsiteY1" fmla="*/ 756162 h 3746788"/>
              <a:gd name="connsiteX2" fmla="*/ 5550945 w 5550945"/>
              <a:gd name="connsiteY2" fmla="*/ 3746788 h 3746788"/>
              <a:gd name="connsiteX3" fmla="*/ 5550945 w 5550945"/>
              <a:gd name="connsiteY3" fmla="*/ 3746788 h 3746788"/>
              <a:gd name="connsiteX0" fmla="*/ 0 w 5550945"/>
              <a:gd name="connsiteY0" fmla="*/ 95820 h 3731904"/>
              <a:gd name="connsiteX1" fmla="*/ 4658060 w 5550945"/>
              <a:gd name="connsiteY1" fmla="*/ 846776 h 3731904"/>
              <a:gd name="connsiteX2" fmla="*/ 5550945 w 5550945"/>
              <a:gd name="connsiteY2" fmla="*/ 3731904 h 3731904"/>
              <a:gd name="connsiteX3" fmla="*/ 5550945 w 5550945"/>
              <a:gd name="connsiteY3" fmla="*/ 3731904 h 3731904"/>
              <a:gd name="connsiteX0" fmla="*/ 0 w 5550945"/>
              <a:gd name="connsiteY0" fmla="*/ 49954 h 3686038"/>
              <a:gd name="connsiteX1" fmla="*/ 1998763 w 5550945"/>
              <a:gd name="connsiteY1" fmla="*/ 61452 h 3686038"/>
              <a:gd name="connsiteX2" fmla="*/ 4658060 w 5550945"/>
              <a:gd name="connsiteY2" fmla="*/ 800910 h 3686038"/>
              <a:gd name="connsiteX3" fmla="*/ 5550945 w 5550945"/>
              <a:gd name="connsiteY3" fmla="*/ 3686038 h 3686038"/>
              <a:gd name="connsiteX4" fmla="*/ 5550945 w 5550945"/>
              <a:gd name="connsiteY4" fmla="*/ 3686038 h 3686038"/>
              <a:gd name="connsiteX0" fmla="*/ 0 w 5550945"/>
              <a:gd name="connsiteY0" fmla="*/ 6226 h 3642310"/>
              <a:gd name="connsiteX1" fmla="*/ 1998763 w 5550945"/>
              <a:gd name="connsiteY1" fmla="*/ 17724 h 3642310"/>
              <a:gd name="connsiteX2" fmla="*/ 4658060 w 5550945"/>
              <a:gd name="connsiteY2" fmla="*/ 757182 h 3642310"/>
              <a:gd name="connsiteX3" fmla="*/ 5550945 w 5550945"/>
              <a:gd name="connsiteY3" fmla="*/ 3642310 h 3642310"/>
              <a:gd name="connsiteX4" fmla="*/ 5550945 w 5550945"/>
              <a:gd name="connsiteY4" fmla="*/ 3642310 h 3642310"/>
              <a:gd name="connsiteX0" fmla="*/ 0 w 5550945"/>
              <a:gd name="connsiteY0" fmla="*/ 6226 h 3642310"/>
              <a:gd name="connsiteX1" fmla="*/ 1998763 w 5550945"/>
              <a:gd name="connsiteY1" fmla="*/ 17724 h 3642310"/>
              <a:gd name="connsiteX2" fmla="*/ 4658060 w 5550945"/>
              <a:gd name="connsiteY2" fmla="*/ 757182 h 3642310"/>
              <a:gd name="connsiteX3" fmla="*/ 5550945 w 5550945"/>
              <a:gd name="connsiteY3" fmla="*/ 3642310 h 3642310"/>
              <a:gd name="connsiteX4" fmla="*/ 5550945 w 5550945"/>
              <a:gd name="connsiteY4" fmla="*/ 3642310 h 3642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945" h="3642310">
                <a:moveTo>
                  <a:pt x="0" y="6226"/>
                </a:moveTo>
                <a:cubicBezTo>
                  <a:pt x="330769" y="-4417"/>
                  <a:pt x="1279023" y="-1937"/>
                  <a:pt x="1998763" y="17724"/>
                </a:cubicBezTo>
                <a:cubicBezTo>
                  <a:pt x="2789257" y="82599"/>
                  <a:pt x="4066030" y="153084"/>
                  <a:pt x="4658060" y="757182"/>
                </a:cubicBezTo>
                <a:cubicBezTo>
                  <a:pt x="5250090" y="1361280"/>
                  <a:pt x="5402131" y="3161455"/>
                  <a:pt x="5550945" y="3642310"/>
                </a:cubicBezTo>
                <a:lnTo>
                  <a:pt x="5550945" y="364231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Freeform: Shape 84">
            <a:extLst>
              <a:ext uri="{FF2B5EF4-FFF2-40B4-BE49-F238E27FC236}">
                <a16:creationId xmlns:a16="http://schemas.microsoft.com/office/drawing/2014/main" id="{459E7895-2999-477C-9208-5F9E4FD81266}"/>
              </a:ext>
            </a:extLst>
          </p:cNvPr>
          <p:cNvSpPr/>
          <p:nvPr/>
        </p:nvSpPr>
        <p:spPr>
          <a:xfrm>
            <a:off x="617218" y="3713435"/>
            <a:ext cx="5494135" cy="3125113"/>
          </a:xfrm>
          <a:custGeom>
            <a:avLst/>
            <a:gdLst>
              <a:gd name="connsiteX0" fmla="*/ 0 w 5486400"/>
              <a:gd name="connsiteY0" fmla="*/ 354333 h 3689203"/>
              <a:gd name="connsiteX1" fmla="*/ 4378362 w 5486400"/>
              <a:gd name="connsiteY1" fmla="*/ 311302 h 3689203"/>
              <a:gd name="connsiteX2" fmla="*/ 5486400 w 5486400"/>
              <a:gd name="connsiteY2" fmla="*/ 3689203 h 3689203"/>
              <a:gd name="connsiteX3" fmla="*/ 5486400 w 5486400"/>
              <a:gd name="connsiteY3" fmla="*/ 3689203 h 3689203"/>
              <a:gd name="connsiteX0" fmla="*/ 0 w 5550945"/>
              <a:gd name="connsiteY0" fmla="*/ 215084 h 3851168"/>
              <a:gd name="connsiteX1" fmla="*/ 4442907 w 5550945"/>
              <a:gd name="connsiteY1" fmla="*/ 473267 h 3851168"/>
              <a:gd name="connsiteX2" fmla="*/ 5550945 w 5550945"/>
              <a:gd name="connsiteY2" fmla="*/ 3851168 h 3851168"/>
              <a:gd name="connsiteX3" fmla="*/ 5550945 w 5550945"/>
              <a:gd name="connsiteY3" fmla="*/ 3851168 h 3851168"/>
              <a:gd name="connsiteX0" fmla="*/ 0 w 5550945"/>
              <a:gd name="connsiteY0" fmla="*/ 110704 h 3746788"/>
              <a:gd name="connsiteX1" fmla="*/ 4658060 w 5550945"/>
              <a:gd name="connsiteY1" fmla="*/ 756162 h 3746788"/>
              <a:gd name="connsiteX2" fmla="*/ 5550945 w 5550945"/>
              <a:gd name="connsiteY2" fmla="*/ 3746788 h 3746788"/>
              <a:gd name="connsiteX3" fmla="*/ 5550945 w 5550945"/>
              <a:gd name="connsiteY3" fmla="*/ 3746788 h 3746788"/>
              <a:gd name="connsiteX0" fmla="*/ 0 w 5550945"/>
              <a:gd name="connsiteY0" fmla="*/ 95820 h 3731904"/>
              <a:gd name="connsiteX1" fmla="*/ 4658060 w 5550945"/>
              <a:gd name="connsiteY1" fmla="*/ 846776 h 3731904"/>
              <a:gd name="connsiteX2" fmla="*/ 5550945 w 5550945"/>
              <a:gd name="connsiteY2" fmla="*/ 3731904 h 3731904"/>
              <a:gd name="connsiteX3" fmla="*/ 5550945 w 5550945"/>
              <a:gd name="connsiteY3" fmla="*/ 3731904 h 3731904"/>
              <a:gd name="connsiteX0" fmla="*/ 0 w 5550945"/>
              <a:gd name="connsiteY0" fmla="*/ 49954 h 3686038"/>
              <a:gd name="connsiteX1" fmla="*/ 1998763 w 5550945"/>
              <a:gd name="connsiteY1" fmla="*/ 61452 h 3686038"/>
              <a:gd name="connsiteX2" fmla="*/ 4658060 w 5550945"/>
              <a:gd name="connsiteY2" fmla="*/ 800910 h 3686038"/>
              <a:gd name="connsiteX3" fmla="*/ 5550945 w 5550945"/>
              <a:gd name="connsiteY3" fmla="*/ 3686038 h 3686038"/>
              <a:gd name="connsiteX4" fmla="*/ 5550945 w 5550945"/>
              <a:gd name="connsiteY4" fmla="*/ 3686038 h 3686038"/>
              <a:gd name="connsiteX0" fmla="*/ 0 w 5550945"/>
              <a:gd name="connsiteY0" fmla="*/ 6226 h 3642310"/>
              <a:gd name="connsiteX1" fmla="*/ 1998763 w 5550945"/>
              <a:gd name="connsiteY1" fmla="*/ 17724 h 3642310"/>
              <a:gd name="connsiteX2" fmla="*/ 4658060 w 5550945"/>
              <a:gd name="connsiteY2" fmla="*/ 757182 h 3642310"/>
              <a:gd name="connsiteX3" fmla="*/ 5550945 w 5550945"/>
              <a:gd name="connsiteY3" fmla="*/ 3642310 h 3642310"/>
              <a:gd name="connsiteX4" fmla="*/ 5550945 w 5550945"/>
              <a:gd name="connsiteY4" fmla="*/ 3642310 h 3642310"/>
              <a:gd name="connsiteX0" fmla="*/ 0 w 5550945"/>
              <a:gd name="connsiteY0" fmla="*/ 6226 h 3642310"/>
              <a:gd name="connsiteX1" fmla="*/ 1998763 w 5550945"/>
              <a:gd name="connsiteY1" fmla="*/ 17724 h 3642310"/>
              <a:gd name="connsiteX2" fmla="*/ 4658060 w 5550945"/>
              <a:gd name="connsiteY2" fmla="*/ 757182 h 3642310"/>
              <a:gd name="connsiteX3" fmla="*/ 5550945 w 5550945"/>
              <a:gd name="connsiteY3" fmla="*/ 3642310 h 3642310"/>
              <a:gd name="connsiteX4" fmla="*/ 5550945 w 5550945"/>
              <a:gd name="connsiteY4" fmla="*/ 3642310 h 3642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945" h="3642310">
                <a:moveTo>
                  <a:pt x="0" y="6226"/>
                </a:moveTo>
                <a:cubicBezTo>
                  <a:pt x="330769" y="-4417"/>
                  <a:pt x="1279023" y="-1937"/>
                  <a:pt x="1998763" y="17724"/>
                </a:cubicBezTo>
                <a:cubicBezTo>
                  <a:pt x="2789257" y="82599"/>
                  <a:pt x="4066030" y="153084"/>
                  <a:pt x="4658060" y="757182"/>
                </a:cubicBezTo>
                <a:cubicBezTo>
                  <a:pt x="5250090" y="1361280"/>
                  <a:pt x="5402131" y="3161455"/>
                  <a:pt x="5550945" y="3642310"/>
                </a:cubicBezTo>
                <a:lnTo>
                  <a:pt x="5550945" y="364231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Freeform: Shape 88">
            <a:extLst>
              <a:ext uri="{FF2B5EF4-FFF2-40B4-BE49-F238E27FC236}">
                <a16:creationId xmlns:a16="http://schemas.microsoft.com/office/drawing/2014/main" id="{4AEC6A50-4488-4CC0-8D8A-E0B4300B545C}"/>
              </a:ext>
            </a:extLst>
          </p:cNvPr>
          <p:cNvSpPr/>
          <p:nvPr/>
        </p:nvSpPr>
        <p:spPr>
          <a:xfrm>
            <a:off x="563800" y="2588335"/>
            <a:ext cx="4821000" cy="4259491"/>
          </a:xfrm>
          <a:custGeom>
            <a:avLst/>
            <a:gdLst>
              <a:gd name="connsiteX0" fmla="*/ 0 w 3689873"/>
              <a:gd name="connsiteY0" fmla="*/ 3216537 h 3216537"/>
              <a:gd name="connsiteX1" fmla="*/ 365760 w 3689873"/>
              <a:gd name="connsiteY1" fmla="*/ 2904565 h 3216537"/>
              <a:gd name="connsiteX2" fmla="*/ 462578 w 3689873"/>
              <a:gd name="connsiteY2" fmla="*/ 2528047 h 3216537"/>
              <a:gd name="connsiteX3" fmla="*/ 882127 w 3689873"/>
              <a:gd name="connsiteY3" fmla="*/ 2581836 h 3216537"/>
              <a:gd name="connsiteX4" fmla="*/ 3689873 w 3689873"/>
              <a:gd name="connsiteY4" fmla="*/ 0 h 3216537"/>
              <a:gd name="connsiteX5" fmla="*/ 3689873 w 3689873"/>
              <a:gd name="connsiteY5" fmla="*/ 0 h 3216537"/>
              <a:gd name="connsiteX0" fmla="*/ 0 w 3689873"/>
              <a:gd name="connsiteY0" fmla="*/ 3216537 h 3216537"/>
              <a:gd name="connsiteX1" fmla="*/ 225911 w 3689873"/>
              <a:gd name="connsiteY1" fmla="*/ 2947596 h 3216537"/>
              <a:gd name="connsiteX2" fmla="*/ 462578 w 3689873"/>
              <a:gd name="connsiteY2" fmla="*/ 2528047 h 3216537"/>
              <a:gd name="connsiteX3" fmla="*/ 882127 w 3689873"/>
              <a:gd name="connsiteY3" fmla="*/ 2581836 h 3216537"/>
              <a:gd name="connsiteX4" fmla="*/ 3689873 w 3689873"/>
              <a:gd name="connsiteY4" fmla="*/ 0 h 3216537"/>
              <a:gd name="connsiteX5" fmla="*/ 3689873 w 3689873"/>
              <a:gd name="connsiteY5" fmla="*/ 0 h 3216537"/>
              <a:gd name="connsiteX0" fmla="*/ 0 w 3689873"/>
              <a:gd name="connsiteY0" fmla="*/ 3216537 h 3216537"/>
              <a:gd name="connsiteX1" fmla="*/ 225911 w 3689873"/>
              <a:gd name="connsiteY1" fmla="*/ 2947596 h 3216537"/>
              <a:gd name="connsiteX2" fmla="*/ 462578 w 3689873"/>
              <a:gd name="connsiteY2" fmla="*/ 2528047 h 3216537"/>
              <a:gd name="connsiteX3" fmla="*/ 645458 w 3689873"/>
              <a:gd name="connsiteY3" fmla="*/ 2764716 h 3216537"/>
              <a:gd name="connsiteX4" fmla="*/ 882127 w 3689873"/>
              <a:gd name="connsiteY4" fmla="*/ 2581836 h 3216537"/>
              <a:gd name="connsiteX5" fmla="*/ 3689873 w 3689873"/>
              <a:gd name="connsiteY5" fmla="*/ 0 h 3216537"/>
              <a:gd name="connsiteX6" fmla="*/ 3689873 w 3689873"/>
              <a:gd name="connsiteY6" fmla="*/ 0 h 321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873" h="3216537">
                <a:moveTo>
                  <a:pt x="0" y="3216537"/>
                </a:moveTo>
                <a:cubicBezTo>
                  <a:pt x="144332" y="3117925"/>
                  <a:pt x="148815" y="3062344"/>
                  <a:pt x="225911" y="2947596"/>
                </a:cubicBezTo>
                <a:cubicBezTo>
                  <a:pt x="303007" y="2832848"/>
                  <a:pt x="392654" y="2558527"/>
                  <a:pt x="462578" y="2528047"/>
                </a:cubicBezTo>
                <a:cubicBezTo>
                  <a:pt x="532503" y="2497567"/>
                  <a:pt x="575533" y="2755751"/>
                  <a:pt x="645458" y="2764716"/>
                </a:cubicBezTo>
                <a:cubicBezTo>
                  <a:pt x="715383" y="2773681"/>
                  <a:pt x="374725" y="3042622"/>
                  <a:pt x="882127" y="2581836"/>
                </a:cubicBezTo>
                <a:cubicBezTo>
                  <a:pt x="1389529" y="2121050"/>
                  <a:pt x="3689873" y="0"/>
                  <a:pt x="3689873" y="0"/>
                </a:cubicBezTo>
                <a:lnTo>
                  <a:pt x="3689873" y="0"/>
                </a:ln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Freeform: Shape 89">
            <a:extLst>
              <a:ext uri="{FF2B5EF4-FFF2-40B4-BE49-F238E27FC236}">
                <a16:creationId xmlns:a16="http://schemas.microsoft.com/office/drawing/2014/main" id="{5C669141-CC26-4369-ABA8-6C8E67DBC104}"/>
              </a:ext>
            </a:extLst>
          </p:cNvPr>
          <p:cNvSpPr/>
          <p:nvPr/>
        </p:nvSpPr>
        <p:spPr>
          <a:xfrm rot="21083629">
            <a:off x="4419260" y="2532214"/>
            <a:ext cx="665647" cy="4371732"/>
          </a:xfrm>
          <a:custGeom>
            <a:avLst/>
            <a:gdLst>
              <a:gd name="connsiteX0" fmla="*/ 243068 w 326503"/>
              <a:gd name="connsiteY0" fmla="*/ 0 h 4178460"/>
              <a:gd name="connsiteX1" fmla="*/ 312516 w 326503"/>
              <a:gd name="connsiteY1" fmla="*/ 1770926 h 4178460"/>
              <a:gd name="connsiteX2" fmla="*/ 0 w 326503"/>
              <a:gd name="connsiteY2" fmla="*/ 4178460 h 4178460"/>
              <a:gd name="connsiteX3" fmla="*/ 0 w 326503"/>
              <a:gd name="connsiteY3" fmla="*/ 4178460 h 4178460"/>
              <a:gd name="connsiteX4" fmla="*/ 0 w 326503"/>
              <a:gd name="connsiteY4" fmla="*/ 4178460 h 4178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503" h="4178460">
                <a:moveTo>
                  <a:pt x="243068" y="0"/>
                </a:moveTo>
                <a:cubicBezTo>
                  <a:pt x="298047" y="537258"/>
                  <a:pt x="353027" y="1074516"/>
                  <a:pt x="312516" y="1770926"/>
                </a:cubicBezTo>
                <a:cubicBezTo>
                  <a:pt x="272005" y="2467336"/>
                  <a:pt x="0" y="4178460"/>
                  <a:pt x="0" y="4178460"/>
                </a:cubicBezTo>
                <a:lnTo>
                  <a:pt x="0" y="4178460"/>
                </a:lnTo>
                <a:lnTo>
                  <a:pt x="0" y="4178460"/>
                </a:lnTo>
              </a:path>
            </a:pathLst>
          </a:custGeom>
          <a:ln w="5715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IN"/>
          </a:p>
        </p:txBody>
      </p:sp>
      <p:sp>
        <p:nvSpPr>
          <p:cNvPr id="91" name="TextBox 90">
            <a:extLst>
              <a:ext uri="{FF2B5EF4-FFF2-40B4-BE49-F238E27FC236}">
                <a16:creationId xmlns:a16="http://schemas.microsoft.com/office/drawing/2014/main" id="{D17C42CF-2B8A-4F9D-A466-D95AF9985258}"/>
              </a:ext>
            </a:extLst>
          </p:cNvPr>
          <p:cNvSpPr txBox="1"/>
          <p:nvPr/>
        </p:nvSpPr>
        <p:spPr>
          <a:xfrm>
            <a:off x="2567110" y="6420715"/>
            <a:ext cx="2716079" cy="369332"/>
          </a:xfrm>
          <a:prstGeom prst="rect">
            <a:avLst/>
          </a:prstGeom>
          <a:noFill/>
        </p:spPr>
        <p:txBody>
          <a:bodyPr wrap="square" rtlCol="0">
            <a:spAutoFit/>
          </a:bodyPr>
          <a:lstStyle/>
          <a:p>
            <a:r>
              <a:rPr lang="en-IN" dirty="0"/>
              <a:t>(morning &amp; evening)</a:t>
            </a:r>
          </a:p>
        </p:txBody>
      </p:sp>
      <p:sp>
        <p:nvSpPr>
          <p:cNvPr id="92" name="TextBox 91">
            <a:extLst>
              <a:ext uri="{FF2B5EF4-FFF2-40B4-BE49-F238E27FC236}">
                <a16:creationId xmlns:a16="http://schemas.microsoft.com/office/drawing/2014/main" id="{69931401-6E09-4D64-8F7C-4B5C15842096}"/>
              </a:ext>
            </a:extLst>
          </p:cNvPr>
          <p:cNvSpPr txBox="1"/>
          <p:nvPr/>
        </p:nvSpPr>
        <p:spPr>
          <a:xfrm>
            <a:off x="1713526" y="2476094"/>
            <a:ext cx="1042779" cy="369332"/>
          </a:xfrm>
          <a:prstGeom prst="rect">
            <a:avLst/>
          </a:prstGeom>
          <a:noFill/>
          <a:ln w="28575">
            <a:noFill/>
          </a:ln>
        </p:spPr>
        <p:txBody>
          <a:bodyPr wrap="square" rtlCol="0">
            <a:spAutoFit/>
          </a:bodyPr>
          <a:lstStyle/>
          <a:p>
            <a:r>
              <a:rPr lang="en-IN" dirty="0"/>
              <a:t>(noon)</a:t>
            </a:r>
          </a:p>
        </p:txBody>
      </p:sp>
      <mc:AlternateContent xmlns:mc="http://schemas.openxmlformats.org/markup-compatibility/2006" xmlns:p14="http://schemas.microsoft.com/office/powerpoint/2010/main">
        <mc:Choice Requires="p14">
          <p:contentPart p14:bwMode="auto" r:id="rId14">
            <p14:nvContentPartPr>
              <p14:cNvPr id="111" name="Ink 110">
                <a:extLst>
                  <a:ext uri="{FF2B5EF4-FFF2-40B4-BE49-F238E27FC236}">
                    <a16:creationId xmlns:a16="http://schemas.microsoft.com/office/drawing/2014/main" id="{612229BE-DFEB-487B-A745-082DB7B09A14}"/>
                  </a:ext>
                </a:extLst>
              </p14:cNvPr>
              <p14:cNvContentPartPr/>
              <p14:nvPr/>
            </p14:nvContentPartPr>
            <p14:xfrm>
              <a:off x="2603751" y="1888035"/>
              <a:ext cx="1366422" cy="1157832"/>
            </p14:xfrm>
          </p:contentPart>
        </mc:Choice>
        <mc:Fallback xmlns="">
          <p:pic>
            <p:nvPicPr>
              <p:cNvPr id="111" name="Ink 110">
                <a:extLst>
                  <a:ext uri="{FF2B5EF4-FFF2-40B4-BE49-F238E27FC236}">
                    <a16:creationId xmlns:p14="http://schemas.microsoft.com/office/powerpoint/2010/main" xmlns="" xmlns:a16="http://schemas.microsoft.com/office/drawing/2014/main" id="{612229BE-DFEB-487B-A745-082DB7B09A14}"/>
                  </a:ext>
                </a:extLst>
              </p:cNvPr>
              <p:cNvPicPr/>
              <p:nvPr/>
            </p:nvPicPr>
            <p:blipFill>
              <a:blip r:embed="rId15"/>
              <a:stretch>
                <a:fillRect/>
              </a:stretch>
            </p:blipFill>
            <p:spPr>
              <a:xfrm>
                <a:off x="2589352" y="1873634"/>
                <a:ext cx="1394859" cy="1186274"/>
              </a:xfrm>
              <a:prstGeom prst="rect">
                <a:avLst/>
              </a:prstGeom>
            </p:spPr>
          </p:pic>
        </mc:Fallback>
      </mc:AlternateContent>
      <p:sp>
        <p:nvSpPr>
          <p:cNvPr id="114" name="Freeform: Shape 113">
            <a:extLst>
              <a:ext uri="{FF2B5EF4-FFF2-40B4-BE49-F238E27FC236}">
                <a16:creationId xmlns:a16="http://schemas.microsoft.com/office/drawing/2014/main" id="{9B517DAF-A652-4604-BC19-9E99DE102997}"/>
              </a:ext>
            </a:extLst>
          </p:cNvPr>
          <p:cNvSpPr/>
          <p:nvPr/>
        </p:nvSpPr>
        <p:spPr>
          <a:xfrm rot="301553">
            <a:off x="746372" y="2791320"/>
            <a:ext cx="4821000" cy="4259491"/>
          </a:xfrm>
          <a:custGeom>
            <a:avLst/>
            <a:gdLst>
              <a:gd name="connsiteX0" fmla="*/ 0 w 3689873"/>
              <a:gd name="connsiteY0" fmla="*/ 3216537 h 3216537"/>
              <a:gd name="connsiteX1" fmla="*/ 365760 w 3689873"/>
              <a:gd name="connsiteY1" fmla="*/ 2904565 h 3216537"/>
              <a:gd name="connsiteX2" fmla="*/ 462578 w 3689873"/>
              <a:gd name="connsiteY2" fmla="*/ 2528047 h 3216537"/>
              <a:gd name="connsiteX3" fmla="*/ 882127 w 3689873"/>
              <a:gd name="connsiteY3" fmla="*/ 2581836 h 3216537"/>
              <a:gd name="connsiteX4" fmla="*/ 3689873 w 3689873"/>
              <a:gd name="connsiteY4" fmla="*/ 0 h 3216537"/>
              <a:gd name="connsiteX5" fmla="*/ 3689873 w 3689873"/>
              <a:gd name="connsiteY5" fmla="*/ 0 h 3216537"/>
              <a:gd name="connsiteX0" fmla="*/ 0 w 3689873"/>
              <a:gd name="connsiteY0" fmla="*/ 3216537 h 3216537"/>
              <a:gd name="connsiteX1" fmla="*/ 225911 w 3689873"/>
              <a:gd name="connsiteY1" fmla="*/ 2947596 h 3216537"/>
              <a:gd name="connsiteX2" fmla="*/ 462578 w 3689873"/>
              <a:gd name="connsiteY2" fmla="*/ 2528047 h 3216537"/>
              <a:gd name="connsiteX3" fmla="*/ 882127 w 3689873"/>
              <a:gd name="connsiteY3" fmla="*/ 2581836 h 3216537"/>
              <a:gd name="connsiteX4" fmla="*/ 3689873 w 3689873"/>
              <a:gd name="connsiteY4" fmla="*/ 0 h 3216537"/>
              <a:gd name="connsiteX5" fmla="*/ 3689873 w 3689873"/>
              <a:gd name="connsiteY5" fmla="*/ 0 h 3216537"/>
              <a:gd name="connsiteX0" fmla="*/ 0 w 3689873"/>
              <a:gd name="connsiteY0" fmla="*/ 3216537 h 3216537"/>
              <a:gd name="connsiteX1" fmla="*/ 225911 w 3689873"/>
              <a:gd name="connsiteY1" fmla="*/ 2947596 h 3216537"/>
              <a:gd name="connsiteX2" fmla="*/ 462578 w 3689873"/>
              <a:gd name="connsiteY2" fmla="*/ 2528047 h 3216537"/>
              <a:gd name="connsiteX3" fmla="*/ 645458 w 3689873"/>
              <a:gd name="connsiteY3" fmla="*/ 2764716 h 3216537"/>
              <a:gd name="connsiteX4" fmla="*/ 882127 w 3689873"/>
              <a:gd name="connsiteY4" fmla="*/ 2581836 h 3216537"/>
              <a:gd name="connsiteX5" fmla="*/ 3689873 w 3689873"/>
              <a:gd name="connsiteY5" fmla="*/ 0 h 3216537"/>
              <a:gd name="connsiteX6" fmla="*/ 3689873 w 3689873"/>
              <a:gd name="connsiteY6" fmla="*/ 0 h 321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9873" h="3216537">
                <a:moveTo>
                  <a:pt x="0" y="3216537"/>
                </a:moveTo>
                <a:cubicBezTo>
                  <a:pt x="144332" y="3117925"/>
                  <a:pt x="148815" y="3062344"/>
                  <a:pt x="225911" y="2947596"/>
                </a:cubicBezTo>
                <a:cubicBezTo>
                  <a:pt x="303007" y="2832848"/>
                  <a:pt x="392654" y="2558527"/>
                  <a:pt x="462578" y="2528047"/>
                </a:cubicBezTo>
                <a:cubicBezTo>
                  <a:pt x="532503" y="2497567"/>
                  <a:pt x="575533" y="2755751"/>
                  <a:pt x="645458" y="2764716"/>
                </a:cubicBezTo>
                <a:cubicBezTo>
                  <a:pt x="715383" y="2773681"/>
                  <a:pt x="374725" y="3042622"/>
                  <a:pt x="882127" y="2581836"/>
                </a:cubicBezTo>
                <a:cubicBezTo>
                  <a:pt x="1389529" y="2121050"/>
                  <a:pt x="3689873" y="0"/>
                  <a:pt x="3689873" y="0"/>
                </a:cubicBezTo>
                <a:lnTo>
                  <a:pt x="3689873" y="0"/>
                </a:ln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Freeform: Shape 115">
            <a:extLst>
              <a:ext uri="{FF2B5EF4-FFF2-40B4-BE49-F238E27FC236}">
                <a16:creationId xmlns:a16="http://schemas.microsoft.com/office/drawing/2014/main" id="{5BFAF41A-FADF-4C86-B5D8-D0804FF33D75}"/>
              </a:ext>
            </a:extLst>
          </p:cNvPr>
          <p:cNvSpPr/>
          <p:nvPr/>
        </p:nvSpPr>
        <p:spPr>
          <a:xfrm>
            <a:off x="636608" y="4830124"/>
            <a:ext cx="5363657" cy="2022090"/>
          </a:xfrm>
          <a:custGeom>
            <a:avLst/>
            <a:gdLst>
              <a:gd name="connsiteX0" fmla="*/ 0 w 5706319"/>
              <a:gd name="connsiteY0" fmla="*/ 2083453 h 2106603"/>
              <a:gd name="connsiteX1" fmla="*/ 4085863 w 5706319"/>
              <a:gd name="connsiteY1" fmla="*/ 10 h 2106603"/>
              <a:gd name="connsiteX2" fmla="*/ 5706319 w 5706319"/>
              <a:gd name="connsiteY2" fmla="*/ 2106603 h 2106603"/>
              <a:gd name="connsiteX3" fmla="*/ 5706319 w 5706319"/>
              <a:gd name="connsiteY3" fmla="*/ 2106603 h 2106603"/>
              <a:gd name="connsiteX0" fmla="*/ 0 w 5706319"/>
              <a:gd name="connsiteY0" fmla="*/ 2036301 h 2059451"/>
              <a:gd name="connsiteX1" fmla="*/ 4492231 w 5706319"/>
              <a:gd name="connsiteY1" fmla="*/ 12 h 2059451"/>
              <a:gd name="connsiteX2" fmla="*/ 5706319 w 5706319"/>
              <a:gd name="connsiteY2" fmla="*/ 2059451 h 2059451"/>
              <a:gd name="connsiteX3" fmla="*/ 5706319 w 5706319"/>
              <a:gd name="connsiteY3" fmla="*/ 2059451 h 2059451"/>
            </a:gdLst>
            <a:ahLst/>
            <a:cxnLst>
              <a:cxn ang="0">
                <a:pos x="connsiteX0" y="connsiteY0"/>
              </a:cxn>
              <a:cxn ang="0">
                <a:pos x="connsiteX1" y="connsiteY1"/>
              </a:cxn>
              <a:cxn ang="0">
                <a:pos x="connsiteX2" y="connsiteY2"/>
              </a:cxn>
              <a:cxn ang="0">
                <a:pos x="connsiteX3" y="connsiteY3"/>
              </a:cxn>
            </a:cxnLst>
            <a:rect l="l" t="t" r="r" b="b"/>
            <a:pathLst>
              <a:path w="5706319" h="2059451">
                <a:moveTo>
                  <a:pt x="0" y="2036301"/>
                </a:moveTo>
                <a:cubicBezTo>
                  <a:pt x="1567405" y="992650"/>
                  <a:pt x="3541178" y="-3846"/>
                  <a:pt x="4492231" y="12"/>
                </a:cubicBezTo>
                <a:cubicBezTo>
                  <a:pt x="5443284" y="3870"/>
                  <a:pt x="5503971" y="1716211"/>
                  <a:pt x="5706319" y="2059451"/>
                </a:cubicBezTo>
                <a:lnTo>
                  <a:pt x="5706319" y="2059451"/>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46142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9"/>
                                        </p:tgtEl>
                                      </p:cBhvr>
                                    </p:animEffect>
                                    <p:set>
                                      <p:cBhvr>
                                        <p:cTn id="11" dur="1" fill="hold">
                                          <p:stCondLst>
                                            <p:cond delay="499"/>
                                          </p:stCondLst>
                                        </p:cTn>
                                        <p:tgtEl>
                                          <p:spTgt spid="89"/>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3" grpId="0" animBg="1"/>
      <p:bldP spid="85" grpId="0" animBg="1"/>
      <p:bldP spid="89" grpId="0" animBg="1"/>
      <p:bldP spid="90" grpId="0" animBg="1"/>
      <p:bldP spid="91" grpId="0"/>
      <p:bldP spid="92" grpId="0"/>
      <p:bldP spid="1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cx.images-amazon.com/images/I/61KCcDPr1lL._SL1024_.jpg">
            <a:extLst>
              <a:ext uri="{FF2B5EF4-FFF2-40B4-BE49-F238E27FC236}">
                <a16:creationId xmlns:a16="http://schemas.microsoft.com/office/drawing/2014/main" id="{1240FA72-ED6E-4D6A-A1E1-7B4E39B7E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55" y="4287341"/>
            <a:ext cx="4053304" cy="2819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E893B3-5B96-4503-B9B7-7DEF4F0479CC}"/>
              </a:ext>
            </a:extLst>
          </p:cNvPr>
          <p:cNvSpPr>
            <a:spLocks noGrp="1"/>
          </p:cNvSpPr>
          <p:nvPr>
            <p:ph type="title"/>
          </p:nvPr>
        </p:nvSpPr>
        <p:spPr/>
        <p:txBody>
          <a:bodyPr>
            <a:noAutofit/>
          </a:bodyPr>
          <a:lstStyle/>
          <a:p>
            <a:r>
              <a:rPr lang="en-IN" sz="5400" b="1" dirty="0">
                <a:solidFill>
                  <a:srgbClr val="92D050"/>
                </a:solidFill>
                <a:latin typeface="+mn-lt"/>
              </a:rPr>
              <a:t>Maximum power point tracker (MPPT)</a:t>
            </a:r>
            <a:endParaRPr lang="en-IN" sz="5400" dirty="0">
              <a:solidFill>
                <a:srgbClr val="92D050"/>
              </a:solidFill>
              <a:latin typeface="+mn-lt"/>
            </a:endParaRPr>
          </a:p>
        </p:txBody>
      </p:sp>
      <p:sp>
        <p:nvSpPr>
          <p:cNvPr id="3" name="Content Placeholder 2">
            <a:extLst>
              <a:ext uri="{FF2B5EF4-FFF2-40B4-BE49-F238E27FC236}">
                <a16:creationId xmlns:a16="http://schemas.microsoft.com/office/drawing/2014/main" id="{02C53524-B5B0-4BC2-999C-7F8C67F76C1F}"/>
              </a:ext>
            </a:extLst>
          </p:cNvPr>
          <p:cNvSpPr>
            <a:spLocks noGrp="1"/>
          </p:cNvSpPr>
          <p:nvPr>
            <p:ph idx="1"/>
          </p:nvPr>
        </p:nvSpPr>
        <p:spPr>
          <a:xfrm>
            <a:off x="698500" y="2028472"/>
            <a:ext cx="5905500" cy="3229328"/>
          </a:xfrm>
        </p:spPr>
        <p:txBody>
          <a:bodyPr>
            <a:normAutofit/>
          </a:bodyPr>
          <a:lstStyle/>
          <a:p>
            <a:r>
              <a:rPr lang="en-IN" sz="2800" dirty="0"/>
              <a:t>To use maximum power from solar panels, MPPT circuit is used</a:t>
            </a:r>
          </a:p>
          <a:p>
            <a:r>
              <a:rPr lang="en-IN" sz="2800" dirty="0"/>
              <a:t>MPPT circuit has Microcontroller inbuild with radiation data to track </a:t>
            </a:r>
            <a:r>
              <a:rPr lang="en-IN" sz="2800" dirty="0" err="1"/>
              <a:t>Wp</a:t>
            </a:r>
            <a:endParaRPr lang="en-IN" sz="2800" dirty="0"/>
          </a:p>
          <a:p>
            <a:r>
              <a:rPr lang="en-IN" sz="2800" dirty="0"/>
              <a:t>Boost and Buck convertor is used to provide power to load or battery</a:t>
            </a:r>
          </a:p>
          <a:p>
            <a:endParaRPr lang="en-IN" sz="3200" dirty="0"/>
          </a:p>
        </p:txBody>
      </p:sp>
      <p:pic>
        <p:nvPicPr>
          <p:cNvPr id="9" name="Picture 6" descr="https://cdn.shopify.com/s/files/1/1010/1922/products/Buddy_252520Royal_252520orange_2525202_large.png?v=1492787007">
            <a:extLst>
              <a:ext uri="{FF2B5EF4-FFF2-40B4-BE49-F238E27FC236}">
                <a16:creationId xmlns:a16="http://schemas.microsoft.com/office/drawing/2014/main" id="{99BC9046-FBC3-4EEE-AFFB-1642FF42C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028" y="2310981"/>
            <a:ext cx="2815472" cy="38612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9FAD730C-F29C-4279-990F-0E40A2392266}"/>
                  </a:ext>
                </a:extLst>
              </p14:cNvPr>
              <p14:cNvContentPartPr/>
              <p14:nvPr/>
            </p14:nvContentPartPr>
            <p14:xfrm>
              <a:off x="2366496" y="935746"/>
              <a:ext cx="108000" cy="97056"/>
            </p14:xfrm>
          </p:contentPart>
        </mc:Choice>
        <mc:Fallback xmlns="">
          <p:pic>
            <p:nvPicPr>
              <p:cNvPr id="31" name="Ink 30">
                <a:extLst>
                  <a:ext uri="{FF2B5EF4-FFF2-40B4-BE49-F238E27FC236}">
                    <a16:creationId xmlns:p14="http://schemas.microsoft.com/office/powerpoint/2010/main" xmlns="" xmlns:a16="http://schemas.microsoft.com/office/drawing/2014/main" id="{9FAD730C-F29C-4279-990F-0E40A2392266}"/>
                  </a:ext>
                </a:extLst>
              </p:cNvPr>
              <p:cNvPicPr/>
              <p:nvPr/>
            </p:nvPicPr>
            <p:blipFill>
              <a:blip r:embed="rId5"/>
              <a:stretch>
                <a:fillRect/>
              </a:stretch>
            </p:blipFill>
            <p:spPr>
              <a:xfrm>
                <a:off x="2359296" y="928557"/>
                <a:ext cx="122040" cy="111075"/>
              </a:xfrm>
              <a:prstGeom prst="rect">
                <a:avLst/>
              </a:prstGeom>
            </p:spPr>
          </p:pic>
        </mc:Fallback>
      </mc:AlternateContent>
      <p:sp>
        <p:nvSpPr>
          <p:cNvPr id="26" name="TextBox 25">
            <a:extLst>
              <a:ext uri="{FF2B5EF4-FFF2-40B4-BE49-F238E27FC236}">
                <a16:creationId xmlns:a16="http://schemas.microsoft.com/office/drawing/2014/main" id="{49CB6E0F-10D2-4DA0-9498-D9F61EACE022}"/>
              </a:ext>
            </a:extLst>
          </p:cNvPr>
          <p:cNvSpPr txBox="1"/>
          <p:nvPr/>
        </p:nvSpPr>
        <p:spPr>
          <a:xfrm>
            <a:off x="698500" y="6542782"/>
            <a:ext cx="8136779" cy="1077218"/>
          </a:xfrm>
          <a:prstGeom prst="rect">
            <a:avLst/>
          </a:prstGeom>
          <a:noFill/>
        </p:spPr>
        <p:txBody>
          <a:bodyPr wrap="none" rtlCol="0">
            <a:spAutoFit/>
          </a:bodyPr>
          <a:lstStyle/>
          <a:p>
            <a:pPr algn="ctr"/>
            <a:r>
              <a:rPr lang="en-IN" sz="3200" dirty="0">
                <a:solidFill>
                  <a:srgbClr val="FF0000"/>
                </a:solidFill>
                <a:effectLst>
                  <a:outerShdw blurRad="38100" dist="38100" dir="2700000" algn="tl">
                    <a:srgbClr val="000000">
                      <a:alpha val="43137"/>
                    </a:srgbClr>
                  </a:outerShdw>
                </a:effectLst>
              </a:rPr>
              <a:t>With MPPT Circuit Fan run with constant speed </a:t>
            </a:r>
          </a:p>
          <a:p>
            <a:pPr algn="ctr"/>
            <a:r>
              <a:rPr lang="en-IN" sz="3200" dirty="0">
                <a:solidFill>
                  <a:srgbClr val="FF0000"/>
                </a:solidFill>
                <a:effectLst>
                  <a:outerShdw blurRad="38100" dist="38100" dir="2700000" algn="tl">
                    <a:srgbClr val="000000">
                      <a:alpha val="43137"/>
                    </a:srgbClr>
                  </a:outerShdw>
                </a:effectLst>
              </a:rPr>
              <a:t>and utilized full solar power</a:t>
            </a:r>
          </a:p>
        </p:txBody>
      </p:sp>
    </p:spTree>
    <p:extLst>
      <p:ext uri="{BB962C8B-B14F-4D97-AF65-F5344CB8AC3E}">
        <p14:creationId xmlns:p14="http://schemas.microsoft.com/office/powerpoint/2010/main" val="231703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80616FD-EEDF-4967-8768-650C3B8E4342}"/>
              </a:ext>
            </a:extLst>
          </p:cNvPr>
          <p:cNvSpPr>
            <a:spLocks noGrp="1"/>
          </p:cNvSpPr>
          <p:nvPr>
            <p:ph type="title"/>
          </p:nvPr>
        </p:nvSpPr>
        <p:spPr>
          <a:xfrm>
            <a:off x="508000" y="228600"/>
            <a:ext cx="9448800" cy="1371599"/>
          </a:xfrm>
        </p:spPr>
        <p:txBody>
          <a:bodyPr>
            <a:noAutofit/>
          </a:bodyPr>
          <a:lstStyle/>
          <a:p>
            <a:pPr eaLnBrk="1" hangingPunct="1"/>
            <a:r>
              <a:rPr lang="en-US" altLang="en-US" sz="5400" b="1" dirty="0">
                <a:solidFill>
                  <a:srgbClr val="FF0000"/>
                </a:solidFill>
                <a:latin typeface="+mn-lt"/>
                <a:ea typeface="ＭＳ Ｐゴシック" panose="020B0600070205080204" pitchFamily="34" charset="-128"/>
                <a:cs typeface="Arial" panose="020B0604020202020204" pitchFamily="34" charset="0"/>
              </a:rPr>
              <a:t>Stand Alone system with batteries</a:t>
            </a:r>
          </a:p>
        </p:txBody>
      </p:sp>
      <p:sp>
        <p:nvSpPr>
          <p:cNvPr id="17411" name="Content Placeholder 2">
            <a:extLst>
              <a:ext uri="{FF2B5EF4-FFF2-40B4-BE49-F238E27FC236}">
                <a16:creationId xmlns:a16="http://schemas.microsoft.com/office/drawing/2014/main" id="{D0FA2024-EBAE-43DA-BAF1-E9E089A15881}"/>
              </a:ext>
            </a:extLst>
          </p:cNvPr>
          <p:cNvSpPr>
            <a:spLocks noGrp="1"/>
          </p:cNvSpPr>
          <p:nvPr>
            <p:ph sz="quarter" idx="1"/>
          </p:nvPr>
        </p:nvSpPr>
        <p:spPr>
          <a:xfrm>
            <a:off x="508000" y="1600199"/>
            <a:ext cx="9144000" cy="5791201"/>
          </a:xfrm>
        </p:spPr>
        <p:txBody>
          <a:bodyPr>
            <a:normAutofit/>
          </a:bodyPr>
          <a:lstStyle/>
          <a:p>
            <a:pPr eaLnBrk="1" hangingPunct="1">
              <a:buFont typeface="Wingdings" panose="05000000000000000000" pitchFamily="2" charset="2"/>
              <a:buChar char="Ø"/>
            </a:pPr>
            <a:r>
              <a:rPr lang="en-US" altLang="en-US" sz="2800" dirty="0">
                <a:ea typeface="ＭＳ Ｐゴシック" panose="020B0600070205080204" pitchFamily="34" charset="-128"/>
              </a:rPr>
              <a:t>A direct current system that feeds DC appliances with storage batteries</a:t>
            </a:r>
          </a:p>
          <a:p>
            <a:pPr eaLnBrk="1" hangingPunct="1">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The basic components are a PV module, charge controller, storage batteries, and a load (DC appliance)</a:t>
            </a:r>
          </a:p>
          <a:p>
            <a:pPr eaLnBrk="1" hangingPunct="1">
              <a:buFont typeface="Wingdings" panose="05000000000000000000" pitchFamily="2" charset="2"/>
              <a:buChar char="Ø"/>
            </a:pPr>
            <a:r>
              <a:rPr lang="en-US" altLang="en-US" sz="2800" dirty="0">
                <a:ea typeface="ＭＳ Ｐゴシック" panose="020B0600070205080204" pitchFamily="34" charset="-128"/>
              </a:rPr>
              <a:t>Operate loads at night a system (street lights)</a:t>
            </a:r>
          </a:p>
          <a:p>
            <a:pPr eaLnBrk="1" hangingPunct="1"/>
            <a:endParaRPr lang="en-US" altLang="en-US" sz="2800" dirty="0">
              <a:ea typeface="ＭＳ Ｐゴシック" panose="020B0600070205080204" pitchFamily="34" charset="-128"/>
            </a:endParaRPr>
          </a:p>
          <a:p>
            <a:pPr eaLnBrk="1" hangingPunct="1"/>
            <a:endParaRPr lang="en-US" altLang="en-US" sz="2800" dirty="0">
              <a:ea typeface="ＭＳ Ｐゴシック" panose="020B0600070205080204" pitchFamily="34" charset="-128"/>
            </a:endParaRPr>
          </a:p>
        </p:txBody>
      </p:sp>
      <p:pic>
        <p:nvPicPr>
          <p:cNvPr id="17412" name="Picture 4" descr="solar-energy-storage-battery.jpg">
            <a:extLst>
              <a:ext uri="{FF2B5EF4-FFF2-40B4-BE49-F238E27FC236}">
                <a16:creationId xmlns:a16="http://schemas.microsoft.com/office/drawing/2014/main" id="{9E967DC1-6437-47CE-B85D-8BFFD7D7E9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0" y="3924032"/>
            <a:ext cx="4267200" cy="346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willdicksontravelblog.files.wordpress.com/2013/01/image4.jpg">
            <a:extLst>
              <a:ext uri="{FF2B5EF4-FFF2-40B4-BE49-F238E27FC236}">
                <a16:creationId xmlns:a16="http://schemas.microsoft.com/office/drawing/2014/main" id="{D44E7F2E-46CA-41CF-B918-CEEE819768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1983" y="4078947"/>
            <a:ext cx="4735937" cy="3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49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0D837CD-B2F1-4173-AF6D-E160BD1BBD4C}"/>
              </a:ext>
            </a:extLst>
          </p:cNvPr>
          <p:cNvSpPr>
            <a:spLocks noGrp="1"/>
          </p:cNvSpPr>
          <p:nvPr>
            <p:ph type="title"/>
          </p:nvPr>
        </p:nvSpPr>
        <p:spPr>
          <a:xfrm>
            <a:off x="469115" y="130903"/>
            <a:ext cx="9258823" cy="1270706"/>
          </a:xfrm>
        </p:spPr>
        <p:txBody>
          <a:bodyPr>
            <a:noAutofit/>
          </a:bodyPr>
          <a:lstStyle/>
          <a:p>
            <a:r>
              <a:rPr lang="en-US" altLang="en-US" sz="5400" b="1" dirty="0">
                <a:solidFill>
                  <a:srgbClr val="FF0000"/>
                </a:solidFill>
                <a:latin typeface="+mn-lt"/>
                <a:ea typeface="ＭＳ Ｐゴシック" panose="020B0600070205080204" pitchFamily="34" charset="-128"/>
                <a:cs typeface="Arial" panose="020B0604020202020204" pitchFamily="34" charset="0"/>
              </a:rPr>
              <a:t>Stand Alone with AC &amp; DC Load</a:t>
            </a:r>
            <a:endParaRPr lang="en-US" altLang="en-US" sz="5400" b="1" dirty="0">
              <a:solidFill>
                <a:srgbClr val="FF0000"/>
              </a:solidFill>
              <a:latin typeface="+mn-lt"/>
              <a:ea typeface="ＭＳ Ｐゴシック" panose="020B0600070205080204" pitchFamily="34" charset="-128"/>
            </a:endParaRPr>
          </a:p>
        </p:txBody>
      </p:sp>
      <p:sp>
        <p:nvSpPr>
          <p:cNvPr id="18435" name="TextBox 6">
            <a:extLst>
              <a:ext uri="{FF2B5EF4-FFF2-40B4-BE49-F238E27FC236}">
                <a16:creationId xmlns:a16="http://schemas.microsoft.com/office/drawing/2014/main" id="{508A1513-50DD-47F3-8C1B-2C08F4355450}"/>
              </a:ext>
            </a:extLst>
          </p:cNvPr>
          <p:cNvSpPr txBox="1">
            <a:spLocks noChangeArrowheads="1"/>
          </p:cNvSpPr>
          <p:nvPr/>
        </p:nvSpPr>
        <p:spPr bwMode="auto">
          <a:xfrm>
            <a:off x="717026" y="1378301"/>
            <a:ext cx="8762999" cy="214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buFont typeface="Wingdings" panose="05000000000000000000" pitchFamily="2" charset="2"/>
              <a:buChar char="Ø"/>
            </a:pPr>
            <a:r>
              <a:rPr lang="en-US" altLang="en-US" sz="2667" dirty="0"/>
              <a:t>A Stand Alone system can provide power for both AC and DC loads. </a:t>
            </a:r>
          </a:p>
          <a:p>
            <a:pPr eaLnBrk="1" hangingPunct="1">
              <a:buFont typeface="Wingdings" panose="05000000000000000000" pitchFamily="2" charset="2"/>
              <a:buChar char="Ø"/>
            </a:pPr>
            <a:r>
              <a:rPr lang="en-US" altLang="en-US" sz="2667" dirty="0"/>
              <a:t>A thorough load analysis considering both factors and their time of use, will determine the requirements for the quantity of modules and batteries to put in place.</a:t>
            </a:r>
          </a:p>
        </p:txBody>
      </p:sp>
      <p:pic>
        <p:nvPicPr>
          <p:cNvPr id="7" name="Picture 4" descr="Stand Alone 2.jpg">
            <a:extLst>
              <a:ext uri="{FF2B5EF4-FFF2-40B4-BE49-F238E27FC236}">
                <a16:creationId xmlns:a16="http://schemas.microsoft.com/office/drawing/2014/main" id="{A07E326E-0EF8-4C41-BB79-6BC9C784E5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3733800"/>
            <a:ext cx="6434667" cy="3665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1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15F15CF8-1EC5-4488-AC18-26C70B215AE2}"/>
              </a:ext>
            </a:extLst>
          </p:cNvPr>
          <p:cNvSpPr>
            <a:spLocks noGrp="1" noChangeArrowheads="1"/>
          </p:cNvSpPr>
          <p:nvPr>
            <p:ph type="title"/>
          </p:nvPr>
        </p:nvSpPr>
        <p:spPr>
          <a:xfrm>
            <a:off x="431800" y="6248400"/>
            <a:ext cx="10820400" cy="726017"/>
          </a:xfrm>
        </p:spPr>
        <p:txBody>
          <a:bodyPr lIns="0" tIns="0" rIns="0" bIns="0" anchor="t">
            <a:noAutofit/>
          </a:bodyPr>
          <a:lstStyle/>
          <a:p>
            <a:pPr>
              <a:lnSpc>
                <a:spcPct val="95000"/>
              </a:lnSpc>
            </a:pPr>
            <a:r>
              <a:rPr lang="en-US" altLang="en-US" sz="6600" b="1" dirty="0">
                <a:solidFill>
                  <a:srgbClr val="7030A0"/>
                </a:solidFill>
                <a:latin typeface="+mn-lt"/>
              </a:rPr>
              <a:t>Grid Connected Systems</a:t>
            </a:r>
          </a:p>
        </p:txBody>
      </p:sp>
      <p:pic>
        <p:nvPicPr>
          <p:cNvPr id="11267" name="Picture 3" descr="SE_gridtie.png">
            <a:extLst>
              <a:ext uri="{FF2B5EF4-FFF2-40B4-BE49-F238E27FC236}">
                <a16:creationId xmlns:a16="http://schemas.microsoft.com/office/drawing/2014/main" id="{B8EE67B0-A433-4734-B9EA-C00C777206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996" y="228600"/>
            <a:ext cx="8948208" cy="5773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309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randombar(horizontal)">
                                      <p:cBhvr>
                                        <p:cTn id="7" dur="500"/>
                                        <p:tgtEl>
                                          <p:spTgt spid="11266"/>
                                        </p:tgtEl>
                                      </p:cBhvr>
                                    </p:animEffect>
                                  </p:childTnLst>
                                </p:cTn>
                              </p:par>
                              <p:par>
                                <p:cTn id="8" presetID="14" presetClass="entr" presetSubtype="10"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transition="in" filter="randombar(horizontal)">
                                      <p:cBhvr>
                                        <p:cTn id="10"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ChangeArrowheads="1"/>
          </p:cNvSpPr>
          <p:nvPr/>
        </p:nvSpPr>
        <p:spPr bwMode="auto">
          <a:xfrm>
            <a:off x="3725334" y="254000"/>
            <a:ext cx="2825197" cy="502766"/>
          </a:xfrm>
          <a:prstGeom prst="rect">
            <a:avLst/>
          </a:prstGeom>
          <a:noFill/>
          <a:ln w="9525">
            <a:noFill/>
            <a:miter lim="800000"/>
            <a:headEnd/>
            <a:tailEnd/>
          </a:ln>
        </p:spPr>
        <p:txBody>
          <a:bodyPr wrap="none">
            <a:spAutoFit/>
          </a:bodyPr>
          <a:lstStyle/>
          <a:p>
            <a:pPr fontAlgn="ctr"/>
            <a:r>
              <a:rPr lang="en-IN" sz="2667" b="1">
                <a:solidFill>
                  <a:srgbClr val="FF0000"/>
                </a:solidFill>
              </a:rPr>
              <a:t>Metal Grid Pattern</a:t>
            </a:r>
          </a:p>
        </p:txBody>
      </p:sp>
      <p:sp>
        <p:nvSpPr>
          <p:cNvPr id="45059" name="Rectangle 2"/>
          <p:cNvSpPr>
            <a:spLocks noChangeArrowheads="1"/>
          </p:cNvSpPr>
          <p:nvPr/>
        </p:nvSpPr>
        <p:spPr bwMode="auto">
          <a:xfrm>
            <a:off x="254000" y="1185333"/>
            <a:ext cx="4995333" cy="5940088"/>
          </a:xfrm>
          <a:prstGeom prst="rect">
            <a:avLst/>
          </a:prstGeom>
          <a:noFill/>
          <a:ln w="9525">
            <a:noFill/>
            <a:miter lim="800000"/>
            <a:headEnd/>
            <a:tailEnd/>
          </a:ln>
        </p:spPr>
        <p:txBody>
          <a:bodyPr>
            <a:spAutoFit/>
          </a:bodyPr>
          <a:lstStyle/>
          <a:p>
            <a:pPr algn="just"/>
            <a:r>
              <a:rPr lang="en-IN" sz="2000" dirty="0">
                <a:solidFill>
                  <a:srgbClr val="0070C0"/>
                </a:solidFill>
              </a:rPr>
              <a:t>The design of the top contact involves not only the minimization of the finger and </a:t>
            </a:r>
            <a:r>
              <a:rPr lang="en-IN" sz="2000" dirty="0" err="1">
                <a:solidFill>
                  <a:srgbClr val="0070C0"/>
                </a:solidFill>
              </a:rPr>
              <a:t>busbar</a:t>
            </a:r>
            <a:r>
              <a:rPr lang="en-IN" sz="2000" dirty="0">
                <a:solidFill>
                  <a:srgbClr val="0070C0"/>
                </a:solidFill>
              </a:rPr>
              <a:t> resistance, but the overall reduction of losses associated with the top contact. </a:t>
            </a:r>
          </a:p>
          <a:p>
            <a:pPr algn="just"/>
            <a:endParaRPr lang="en-IN" sz="2000" dirty="0">
              <a:solidFill>
                <a:srgbClr val="0070C0"/>
              </a:solidFill>
            </a:endParaRPr>
          </a:p>
          <a:p>
            <a:pPr algn="just"/>
            <a:r>
              <a:rPr lang="en-IN" sz="2000" dirty="0">
                <a:solidFill>
                  <a:srgbClr val="0070C0"/>
                </a:solidFill>
              </a:rPr>
              <a:t>These include resistive losses in the emitter, resistive losses in the metal top contact and shading losses. </a:t>
            </a:r>
          </a:p>
          <a:p>
            <a:pPr algn="just"/>
            <a:endParaRPr lang="en-IN" sz="2000" dirty="0">
              <a:solidFill>
                <a:srgbClr val="0070C0"/>
              </a:solidFill>
            </a:endParaRPr>
          </a:p>
          <a:p>
            <a:pPr algn="just"/>
            <a:r>
              <a:rPr lang="en-IN" sz="2000" dirty="0">
                <a:solidFill>
                  <a:srgbClr val="0070C0"/>
                </a:solidFill>
              </a:rPr>
              <a:t>The critical features:</a:t>
            </a:r>
          </a:p>
          <a:p>
            <a:pPr algn="just"/>
            <a:endParaRPr lang="en-IN" sz="2000" dirty="0">
              <a:solidFill>
                <a:srgbClr val="0070C0"/>
              </a:solidFill>
            </a:endParaRPr>
          </a:p>
          <a:p>
            <a:pPr algn="just">
              <a:buFont typeface="Wingdings" pitchFamily="2" charset="2"/>
              <a:buChar char="Ø"/>
            </a:pPr>
            <a:r>
              <a:rPr lang="en-IN" sz="2000" dirty="0">
                <a:solidFill>
                  <a:srgbClr val="0070C0"/>
                </a:solidFill>
              </a:rPr>
              <a:t>the finger and </a:t>
            </a:r>
            <a:r>
              <a:rPr lang="en-IN" sz="2000" dirty="0" err="1">
                <a:solidFill>
                  <a:srgbClr val="0070C0"/>
                </a:solidFill>
              </a:rPr>
              <a:t>busbar</a:t>
            </a:r>
            <a:r>
              <a:rPr lang="en-IN" sz="2000" dirty="0">
                <a:solidFill>
                  <a:srgbClr val="0070C0"/>
                </a:solidFill>
              </a:rPr>
              <a:t> spacing,</a:t>
            </a:r>
          </a:p>
          <a:p>
            <a:pPr algn="just">
              <a:buFont typeface="Wingdings" pitchFamily="2" charset="2"/>
              <a:buChar char="Ø"/>
            </a:pPr>
            <a:endParaRPr lang="en-IN" sz="2000" dirty="0">
              <a:solidFill>
                <a:srgbClr val="0070C0"/>
              </a:solidFill>
            </a:endParaRPr>
          </a:p>
          <a:p>
            <a:pPr algn="just">
              <a:buFont typeface="Wingdings" pitchFamily="2" charset="2"/>
              <a:buChar char="Ø"/>
            </a:pPr>
            <a:r>
              <a:rPr lang="en-IN" sz="2000" dirty="0">
                <a:solidFill>
                  <a:srgbClr val="0070C0"/>
                </a:solidFill>
              </a:rPr>
              <a:t> the metal height-to-width aspect ratio,</a:t>
            </a:r>
          </a:p>
          <a:p>
            <a:pPr algn="just">
              <a:buFont typeface="Wingdings" pitchFamily="2" charset="2"/>
              <a:buChar char="Ø"/>
            </a:pPr>
            <a:endParaRPr lang="en-IN" sz="2000" dirty="0">
              <a:solidFill>
                <a:srgbClr val="0070C0"/>
              </a:solidFill>
            </a:endParaRPr>
          </a:p>
          <a:p>
            <a:pPr algn="just">
              <a:buFont typeface="Wingdings" pitchFamily="2" charset="2"/>
              <a:buChar char="Ø"/>
            </a:pPr>
            <a:r>
              <a:rPr lang="en-IN" sz="2000" dirty="0">
                <a:solidFill>
                  <a:srgbClr val="0070C0"/>
                </a:solidFill>
              </a:rPr>
              <a:t>the minimum metal line width and</a:t>
            </a:r>
          </a:p>
          <a:p>
            <a:pPr algn="just">
              <a:buFont typeface="Wingdings" pitchFamily="2" charset="2"/>
              <a:buChar char="Ø"/>
            </a:pPr>
            <a:endParaRPr lang="en-IN" sz="2000" dirty="0">
              <a:solidFill>
                <a:srgbClr val="0070C0"/>
              </a:solidFill>
            </a:endParaRPr>
          </a:p>
          <a:p>
            <a:pPr algn="just">
              <a:buFont typeface="Wingdings" pitchFamily="2" charset="2"/>
              <a:buChar char="Ø"/>
            </a:pPr>
            <a:r>
              <a:rPr lang="en-IN" sz="2000" dirty="0">
                <a:solidFill>
                  <a:srgbClr val="0070C0"/>
                </a:solidFill>
              </a:rPr>
              <a:t> the resistivity of the metal. </a:t>
            </a:r>
          </a:p>
          <a:p>
            <a:pPr algn="just">
              <a:buFont typeface="Wingdings" pitchFamily="2" charset="2"/>
              <a:buChar char="Ø"/>
            </a:pPr>
            <a:endParaRPr lang="en-IN" sz="2000" dirty="0">
              <a:solidFill>
                <a:srgbClr val="0070C0"/>
              </a:solidFill>
            </a:endParaRPr>
          </a:p>
        </p:txBody>
      </p:sp>
      <p:pic>
        <p:nvPicPr>
          <p:cNvPr id="6" name="Picture 5" descr="C:\Users\DELL\Desktop\series res.jpg"/>
          <p:cNvPicPr>
            <a:picLocks noChangeAspect="1" noChangeArrowheads="1"/>
          </p:cNvPicPr>
          <p:nvPr/>
        </p:nvPicPr>
        <p:blipFill>
          <a:blip r:embed="rId2" cstate="print"/>
          <a:srcRect/>
          <a:stretch>
            <a:fillRect/>
          </a:stretch>
        </p:blipFill>
        <p:spPr bwMode="auto">
          <a:xfrm>
            <a:off x="5842000" y="1100667"/>
            <a:ext cx="4148667" cy="2540000"/>
          </a:xfrm>
          <a:prstGeom prst="rect">
            <a:avLst/>
          </a:prstGeom>
          <a:noFill/>
        </p:spPr>
      </p:pic>
      <p:pic>
        <p:nvPicPr>
          <p:cNvPr id="7" name="Picture 4" descr="Image result for solar cell"/>
          <p:cNvPicPr>
            <a:picLocks noChangeAspect="1" noChangeArrowheads="1"/>
          </p:cNvPicPr>
          <p:nvPr/>
        </p:nvPicPr>
        <p:blipFill>
          <a:blip r:embed="rId3" cstate="print"/>
          <a:srcRect/>
          <a:stretch>
            <a:fillRect/>
          </a:stretch>
        </p:blipFill>
        <p:spPr bwMode="auto">
          <a:xfrm>
            <a:off x="5513917" y="3894667"/>
            <a:ext cx="4476750" cy="337014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linds(horizontal)">
                                      <p:cBhvr>
                                        <p:cTn id="7" dur="500"/>
                                        <p:tgtEl>
                                          <p:spTgt spid="450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5059">
                                            <p:txEl>
                                              <p:pRg st="2" end="2"/>
                                            </p:txEl>
                                          </p:spTgt>
                                        </p:tgtEl>
                                        <p:attrNameLst>
                                          <p:attrName>style.visibility</p:attrName>
                                        </p:attrNameLst>
                                      </p:cBhvr>
                                      <p:to>
                                        <p:strVal val="visible"/>
                                      </p:to>
                                    </p:set>
                                    <p:animEffect transition="in" filter="blinds(horizontal)">
                                      <p:cBhvr>
                                        <p:cTn id="12" dur="500"/>
                                        <p:tgtEl>
                                          <p:spTgt spid="450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059">
                                            <p:txEl>
                                              <p:pRg st="4" end="4"/>
                                            </p:txEl>
                                          </p:spTgt>
                                        </p:tgtEl>
                                        <p:attrNameLst>
                                          <p:attrName>style.visibility</p:attrName>
                                        </p:attrNameLst>
                                      </p:cBhvr>
                                      <p:to>
                                        <p:strVal val="visible"/>
                                      </p:to>
                                    </p:set>
                                    <p:animEffect transition="in" filter="blinds(horizontal)">
                                      <p:cBhvr>
                                        <p:cTn id="17" dur="500"/>
                                        <p:tgtEl>
                                          <p:spTgt spid="4505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059">
                                            <p:txEl>
                                              <p:pRg st="6" end="6"/>
                                            </p:txEl>
                                          </p:spTgt>
                                        </p:tgtEl>
                                        <p:attrNameLst>
                                          <p:attrName>style.visibility</p:attrName>
                                        </p:attrNameLst>
                                      </p:cBhvr>
                                      <p:to>
                                        <p:strVal val="visible"/>
                                      </p:to>
                                    </p:set>
                                    <p:animEffect transition="in" filter="blinds(horizontal)">
                                      <p:cBhvr>
                                        <p:cTn id="22" dur="500"/>
                                        <p:tgtEl>
                                          <p:spTgt spid="4505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5059">
                                            <p:txEl>
                                              <p:pRg st="8" end="8"/>
                                            </p:txEl>
                                          </p:spTgt>
                                        </p:tgtEl>
                                        <p:attrNameLst>
                                          <p:attrName>style.visibility</p:attrName>
                                        </p:attrNameLst>
                                      </p:cBhvr>
                                      <p:to>
                                        <p:strVal val="visible"/>
                                      </p:to>
                                    </p:set>
                                    <p:animEffect transition="in" filter="blinds(horizontal)">
                                      <p:cBhvr>
                                        <p:cTn id="27" dur="500"/>
                                        <p:tgtEl>
                                          <p:spTgt spid="45059">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5059">
                                            <p:txEl>
                                              <p:pRg st="10" end="10"/>
                                            </p:txEl>
                                          </p:spTgt>
                                        </p:tgtEl>
                                        <p:attrNameLst>
                                          <p:attrName>style.visibility</p:attrName>
                                        </p:attrNameLst>
                                      </p:cBhvr>
                                      <p:to>
                                        <p:strVal val="visible"/>
                                      </p:to>
                                    </p:set>
                                    <p:animEffect transition="in" filter="blinds(horizontal)">
                                      <p:cBhvr>
                                        <p:cTn id="32" dur="500"/>
                                        <p:tgtEl>
                                          <p:spTgt spid="45059">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5059">
                                            <p:txEl>
                                              <p:pRg st="12" end="12"/>
                                            </p:txEl>
                                          </p:spTgt>
                                        </p:tgtEl>
                                        <p:attrNameLst>
                                          <p:attrName>style.visibility</p:attrName>
                                        </p:attrNameLst>
                                      </p:cBhvr>
                                      <p:to>
                                        <p:strVal val="visible"/>
                                      </p:to>
                                    </p:set>
                                    <p:animEffect transition="in" filter="blinds(horizontal)">
                                      <p:cBhvr>
                                        <p:cTn id="37" dur="500"/>
                                        <p:tgtEl>
                                          <p:spTgt spid="4505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2CD02A82-39E2-423B-8117-07E8FC5CC460}"/>
              </a:ext>
            </a:extLst>
          </p:cNvPr>
          <p:cNvSpPr>
            <a:spLocks noGrp="1" noChangeArrowheads="1"/>
          </p:cNvSpPr>
          <p:nvPr>
            <p:ph type="ctrTitle"/>
          </p:nvPr>
        </p:nvSpPr>
        <p:spPr>
          <a:xfrm>
            <a:off x="431800" y="152401"/>
            <a:ext cx="9664700" cy="990600"/>
          </a:xfrm>
        </p:spPr>
        <p:txBody>
          <a:bodyPr lIns="0" tIns="0" rIns="0" bIns="0" anchor="t">
            <a:noAutofit/>
          </a:bodyPr>
          <a:lstStyle/>
          <a:p>
            <a:pPr algn="l">
              <a:lnSpc>
                <a:spcPct val="95000"/>
              </a:lnSpc>
            </a:pPr>
            <a:r>
              <a:rPr lang="en-US" altLang="en-US" sz="5400" b="1" dirty="0">
                <a:solidFill>
                  <a:srgbClr val="FF0000"/>
                </a:solidFill>
                <a:latin typeface="+mn-lt"/>
              </a:rPr>
              <a:t>Grid Connected Systems</a:t>
            </a:r>
          </a:p>
        </p:txBody>
      </p:sp>
      <p:sp>
        <p:nvSpPr>
          <p:cNvPr id="8195" name="Text Box 4">
            <a:extLst>
              <a:ext uri="{FF2B5EF4-FFF2-40B4-BE49-F238E27FC236}">
                <a16:creationId xmlns:a16="http://schemas.microsoft.com/office/drawing/2014/main" id="{9242954E-FC34-4B16-8AC5-2C019D795E6F}"/>
              </a:ext>
            </a:extLst>
          </p:cNvPr>
          <p:cNvSpPr txBox="1">
            <a:spLocks noChangeArrowheads="1"/>
          </p:cNvSpPr>
          <p:nvPr/>
        </p:nvSpPr>
        <p:spPr bwMode="auto">
          <a:xfrm>
            <a:off x="203200" y="1250193"/>
            <a:ext cx="5410200"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457200" indent="-457200" eaLnBrk="1" hangingPunct="1">
              <a:buFont typeface="Arial" panose="020B0604020202020204" pitchFamily="34" charset="0"/>
              <a:buChar char="•"/>
            </a:pPr>
            <a:r>
              <a:rPr lang="en-US" altLang="en-US" sz="2800" dirty="0">
                <a:latin typeface="+mn-lt"/>
                <a:cs typeface="Arial" panose="020B0604020202020204" pitchFamily="34" charset="0"/>
              </a:rPr>
              <a:t>Grid Tie System is the simplest and most cost effective way to connect PV modules to regular utility power. </a:t>
            </a:r>
          </a:p>
          <a:p>
            <a:pPr marL="457200" indent="-457200" eaLnBrk="1" hangingPunct="1">
              <a:buFont typeface="Arial" panose="020B0604020202020204" pitchFamily="34" charset="0"/>
              <a:buChar char="•"/>
            </a:pPr>
            <a:r>
              <a:rPr lang="en-US" altLang="en-US" sz="2800" dirty="0">
                <a:latin typeface="+mn-lt"/>
                <a:cs typeface="Arial" panose="020B0604020202020204" pitchFamily="34" charset="0"/>
              </a:rPr>
              <a:t>Grid-Connected systems can supply solar power to your home and use utility power as a backup.</a:t>
            </a:r>
          </a:p>
          <a:p>
            <a:pPr marL="457200" indent="-457200" eaLnBrk="1" hangingPunct="1">
              <a:buFont typeface="Arial" panose="020B0604020202020204" pitchFamily="34" charset="0"/>
              <a:buChar char="•"/>
            </a:pPr>
            <a:r>
              <a:rPr lang="en-US" altLang="en-US" sz="2800" dirty="0">
                <a:latin typeface="+mn-lt"/>
                <a:cs typeface="Arial" panose="020B0604020202020204" pitchFamily="34" charset="0"/>
              </a:rPr>
              <a:t>As long as there is enough electricity flowing in from your PV system, no electricity will flow in from the utility company. </a:t>
            </a:r>
          </a:p>
        </p:txBody>
      </p:sp>
      <p:pic>
        <p:nvPicPr>
          <p:cNvPr id="8196" name="Picture 3" descr="pv-installation-search1.jpg">
            <a:extLst>
              <a:ext uri="{FF2B5EF4-FFF2-40B4-BE49-F238E27FC236}">
                <a16:creationId xmlns:a16="http://schemas.microsoft.com/office/drawing/2014/main" id="{C4D89CB4-825C-4B90-B432-4399954432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0" y="1822648"/>
            <a:ext cx="4056063" cy="389235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C9A752D-9DDD-4E5D-BF72-2B40052EEA0F}"/>
              </a:ext>
            </a:extLst>
          </p:cNvPr>
          <p:cNvSpPr/>
          <p:nvPr/>
        </p:nvSpPr>
        <p:spPr>
          <a:xfrm>
            <a:off x="417975" y="6264906"/>
            <a:ext cx="9372600" cy="1384995"/>
          </a:xfrm>
          <a:prstGeom prst="rect">
            <a:avLst/>
          </a:prstGeom>
        </p:spPr>
        <p:txBody>
          <a:bodyPr wrap="square">
            <a:spAutoFit/>
          </a:bodyPr>
          <a:lstStyle/>
          <a:p>
            <a:pPr algn="ctr"/>
            <a:r>
              <a:rPr lang="en-US" altLang="en-US" sz="28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If your system is generating more power than you are using, the excess will flow back into the grid, turning your meter backwards.</a:t>
            </a:r>
          </a:p>
        </p:txBody>
      </p:sp>
    </p:spTree>
    <p:extLst>
      <p:ext uri="{BB962C8B-B14F-4D97-AF65-F5344CB8AC3E}">
        <p14:creationId xmlns:p14="http://schemas.microsoft.com/office/powerpoint/2010/main" val="28143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CE0784F1-49E7-41EE-9D49-48C76FBBBBB0}"/>
              </a:ext>
            </a:extLst>
          </p:cNvPr>
          <p:cNvSpPr>
            <a:spLocks noGrp="1" noChangeArrowheads="1"/>
          </p:cNvSpPr>
          <p:nvPr>
            <p:ph type="ctrTitle"/>
          </p:nvPr>
        </p:nvSpPr>
        <p:spPr>
          <a:xfrm>
            <a:off x="292100" y="161924"/>
            <a:ext cx="9326563" cy="1590675"/>
          </a:xfrm>
        </p:spPr>
        <p:txBody>
          <a:bodyPr lIns="0" tIns="0" rIns="0" bIns="0" anchor="t">
            <a:noAutofit/>
          </a:bodyPr>
          <a:lstStyle/>
          <a:p>
            <a:pPr algn="l">
              <a:lnSpc>
                <a:spcPct val="95000"/>
              </a:lnSpc>
            </a:pPr>
            <a:r>
              <a:rPr lang="en-US" altLang="en-US" sz="5400" b="1" dirty="0">
                <a:solidFill>
                  <a:srgbClr val="FF0000"/>
                </a:solidFill>
                <a:latin typeface="+mn-lt"/>
              </a:rPr>
              <a:t>Grid Connected - Rack &amp; </a:t>
            </a:r>
            <a:r>
              <a:rPr lang="en-US" altLang="en-US" sz="5400" b="1" dirty="0">
                <a:solidFill>
                  <a:srgbClr val="FF0000"/>
                </a:solidFill>
                <a:latin typeface="Arial" panose="020B0604020202020204" pitchFamily="34" charset="0"/>
              </a:rPr>
              <a:t>Roof </a:t>
            </a:r>
            <a:r>
              <a:rPr lang="en-US" altLang="en-US" sz="5400" b="1" dirty="0">
                <a:solidFill>
                  <a:srgbClr val="FF0000"/>
                </a:solidFill>
                <a:latin typeface="+mn-lt"/>
              </a:rPr>
              <a:t>Installations</a:t>
            </a:r>
          </a:p>
        </p:txBody>
      </p:sp>
      <p:pic>
        <p:nvPicPr>
          <p:cNvPr id="9220" name="Picture 6" descr="DSC02292.JPG">
            <a:extLst>
              <a:ext uri="{FF2B5EF4-FFF2-40B4-BE49-F238E27FC236}">
                <a16:creationId xmlns:a16="http://schemas.microsoft.com/office/drawing/2014/main" id="{D4105AA2-BCD3-494E-A928-9F7E494730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3200" y="1811438"/>
            <a:ext cx="4267200" cy="3200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3" descr="Bonnie Bailey 012.jpg">
            <a:extLst>
              <a:ext uri="{FF2B5EF4-FFF2-40B4-BE49-F238E27FC236}">
                <a16:creationId xmlns:a16="http://schemas.microsoft.com/office/drawing/2014/main" id="{51044548-ABC8-4CA9-A365-64A02A7956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1811438"/>
            <a:ext cx="4851018" cy="3200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0" descr="Alben Treasure Is 002.jpg">
            <a:extLst>
              <a:ext uri="{FF2B5EF4-FFF2-40B4-BE49-F238E27FC236}">
                <a16:creationId xmlns:a16="http://schemas.microsoft.com/office/drawing/2014/main" id="{8E109EC6-86EE-4BDA-A5B8-B86EBDEFAF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7413" y="3792638"/>
            <a:ext cx="2314575"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12" descr="DSC02894.JPG">
            <a:extLst>
              <a:ext uri="{FF2B5EF4-FFF2-40B4-BE49-F238E27FC236}">
                <a16:creationId xmlns:a16="http://schemas.microsoft.com/office/drawing/2014/main" id="{3ABADB0C-7FA2-4650-8430-F85B070980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89717" y="5222129"/>
            <a:ext cx="2162519" cy="9318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13" descr="DSC02897.JPG">
            <a:extLst>
              <a:ext uri="{FF2B5EF4-FFF2-40B4-BE49-F238E27FC236}">
                <a16:creationId xmlns:a16="http://schemas.microsoft.com/office/drawing/2014/main" id="{C8980CA1-D507-44F0-9415-07A5EBC6814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76543" y="5234855"/>
            <a:ext cx="1847966" cy="22532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14" descr="DSC02900.JPG">
            <a:extLst>
              <a:ext uri="{FF2B5EF4-FFF2-40B4-BE49-F238E27FC236}">
                <a16:creationId xmlns:a16="http://schemas.microsoft.com/office/drawing/2014/main" id="{3A40DF69-3CEA-4D1D-BEB8-69BDEF43C1B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68008" y="5179589"/>
            <a:ext cx="2050656" cy="2308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6" descr="DSC02902.JPG">
            <a:extLst>
              <a:ext uri="{FF2B5EF4-FFF2-40B4-BE49-F238E27FC236}">
                <a16:creationId xmlns:a16="http://schemas.microsoft.com/office/drawing/2014/main" id="{15BF40A0-4F4E-4409-AC2D-5794B074BB5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654607" y="6233084"/>
            <a:ext cx="1120179" cy="13001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17" descr="DSC02903.JPG">
            <a:extLst>
              <a:ext uri="{FF2B5EF4-FFF2-40B4-BE49-F238E27FC236}">
                <a16:creationId xmlns:a16="http://schemas.microsoft.com/office/drawing/2014/main" id="{401A910B-2777-4F36-AEDB-952307CFE29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6295" y="5265080"/>
            <a:ext cx="1699506" cy="22640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8" descr="DSC02909.JPG">
            <a:extLst>
              <a:ext uri="{FF2B5EF4-FFF2-40B4-BE49-F238E27FC236}">
                <a16:creationId xmlns:a16="http://schemas.microsoft.com/office/drawing/2014/main" id="{BF863DEB-9FF2-4864-AF3F-48734A50E0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598713" y="6247976"/>
            <a:ext cx="1001712" cy="129582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43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15F15CF8-1EC5-4488-AC18-26C70B215AE2}"/>
              </a:ext>
            </a:extLst>
          </p:cNvPr>
          <p:cNvSpPr>
            <a:spLocks noGrp="1" noChangeArrowheads="1"/>
          </p:cNvSpPr>
          <p:nvPr>
            <p:ph type="title"/>
          </p:nvPr>
        </p:nvSpPr>
        <p:spPr>
          <a:xfrm>
            <a:off x="431800" y="6248400"/>
            <a:ext cx="10820400" cy="726017"/>
          </a:xfrm>
        </p:spPr>
        <p:txBody>
          <a:bodyPr lIns="0" tIns="0" rIns="0" bIns="0" anchor="t">
            <a:noAutofit/>
          </a:bodyPr>
          <a:lstStyle/>
          <a:p>
            <a:pPr>
              <a:lnSpc>
                <a:spcPct val="95000"/>
              </a:lnSpc>
            </a:pPr>
            <a:r>
              <a:rPr lang="en-US" altLang="en-US" sz="6600" b="1" dirty="0">
                <a:solidFill>
                  <a:srgbClr val="7030A0"/>
                </a:solidFill>
                <a:latin typeface="+mn-lt"/>
                <a:ea typeface="ＭＳ Ｐゴシック" panose="020B0600070205080204" pitchFamily="34" charset="-128"/>
                <a:cs typeface="Arial" panose="020B0604020202020204" pitchFamily="34" charset="0"/>
              </a:rPr>
              <a:t>Hybrid PV systems</a:t>
            </a:r>
            <a:endParaRPr lang="en-US" altLang="en-US" sz="6600" b="1" dirty="0">
              <a:solidFill>
                <a:srgbClr val="7030A0"/>
              </a:solidFill>
              <a:latin typeface="+mn-lt"/>
            </a:endParaRPr>
          </a:p>
        </p:txBody>
      </p:sp>
    </p:spTree>
    <p:extLst>
      <p:ext uri="{BB962C8B-B14F-4D97-AF65-F5344CB8AC3E}">
        <p14:creationId xmlns:p14="http://schemas.microsoft.com/office/powerpoint/2010/main" val="394526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randombar(horizontal)">
                                      <p:cBhvr>
                                        <p:cTn id="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1F93465-39DD-407D-A796-27BA31544AFB}"/>
              </a:ext>
            </a:extLst>
          </p:cNvPr>
          <p:cNvSpPr>
            <a:spLocks noGrp="1"/>
          </p:cNvSpPr>
          <p:nvPr>
            <p:ph type="title"/>
          </p:nvPr>
        </p:nvSpPr>
        <p:spPr>
          <a:xfrm>
            <a:off x="698500" y="20062"/>
            <a:ext cx="8763000" cy="1066800"/>
          </a:xfrm>
        </p:spPr>
        <p:txBody>
          <a:bodyPr>
            <a:normAutofit/>
          </a:bodyPr>
          <a:lstStyle/>
          <a:p>
            <a:r>
              <a:rPr lang="en-US" altLang="en-US" sz="5400" b="1" dirty="0">
                <a:solidFill>
                  <a:srgbClr val="FF0000"/>
                </a:solidFill>
                <a:latin typeface="+mn-lt"/>
                <a:ea typeface="ＭＳ Ｐゴシック" panose="020B0600070205080204" pitchFamily="34" charset="-128"/>
                <a:cs typeface="Arial" panose="020B0604020202020204" pitchFamily="34" charset="0"/>
              </a:rPr>
              <a:t> Hybrid PV systems</a:t>
            </a:r>
          </a:p>
        </p:txBody>
      </p:sp>
      <p:sp>
        <p:nvSpPr>
          <p:cNvPr id="20483" name="Content Placeholder 2">
            <a:extLst>
              <a:ext uri="{FF2B5EF4-FFF2-40B4-BE49-F238E27FC236}">
                <a16:creationId xmlns:a16="http://schemas.microsoft.com/office/drawing/2014/main" id="{8B9744B3-1AC6-4A4A-9D86-F754052C07D0}"/>
              </a:ext>
            </a:extLst>
          </p:cNvPr>
          <p:cNvSpPr>
            <a:spLocks noGrp="1"/>
          </p:cNvSpPr>
          <p:nvPr>
            <p:ph sz="quarter" idx="1"/>
          </p:nvPr>
        </p:nvSpPr>
        <p:spPr>
          <a:xfrm>
            <a:off x="508000" y="1107311"/>
            <a:ext cx="9144000" cy="2778889"/>
          </a:xfrm>
        </p:spPr>
        <p:txBody>
          <a:bodyPr>
            <a:normAutofit/>
          </a:bodyPr>
          <a:lstStyle/>
          <a:p>
            <a:pPr>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More than one type of source. </a:t>
            </a:r>
          </a:p>
          <a:p>
            <a:pPr>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Primary source is PV </a:t>
            </a:r>
          </a:p>
          <a:p>
            <a:pPr>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Other may be wind, an engine-generator or utility power</a:t>
            </a:r>
          </a:p>
          <a:p>
            <a:pPr>
              <a:buFont typeface="Wingdings" panose="05000000000000000000" pitchFamily="2" charset="2"/>
              <a:buChar char="Ø"/>
            </a:pPr>
            <a:r>
              <a:rPr lang="en-US" altLang="en-US" sz="2800" dirty="0">
                <a:ea typeface="ＭＳ Ｐゴシック" panose="020B0600070205080204" pitchFamily="34" charset="-128"/>
                <a:cs typeface="Arial" panose="020B0604020202020204" pitchFamily="34" charset="0"/>
              </a:rPr>
              <a:t>In a bimodal system the inverter draws DC power from the battery system instead of the array. In this case, the array simply acts as a charging source for the battery system.</a:t>
            </a:r>
          </a:p>
          <a:p>
            <a:endParaRPr lang="en-US" altLang="en-US" sz="2800" dirty="0">
              <a:ea typeface="ＭＳ Ｐゴシック" panose="020B0600070205080204" pitchFamily="34" charset="-128"/>
            </a:endParaRPr>
          </a:p>
          <a:p>
            <a:endParaRPr lang="en-US" altLang="en-US" sz="2800" dirty="0">
              <a:ea typeface="ＭＳ Ｐゴシック" panose="020B0600070205080204" pitchFamily="34" charset="-128"/>
            </a:endParaRPr>
          </a:p>
          <a:p>
            <a:endParaRPr lang="en-US" altLang="en-US" sz="2800" dirty="0">
              <a:ea typeface="ＭＳ Ｐゴシック" panose="020B0600070205080204" pitchFamily="34" charset="-128"/>
            </a:endParaRPr>
          </a:p>
          <a:p>
            <a:endParaRPr lang="en-US" altLang="en-US" sz="2800" dirty="0">
              <a:ea typeface="ＭＳ Ｐゴシック" panose="020B0600070205080204" pitchFamily="34" charset="-128"/>
            </a:endParaRPr>
          </a:p>
        </p:txBody>
      </p:sp>
      <p:pic>
        <p:nvPicPr>
          <p:cNvPr id="20484" name="Picture 4" descr="http://www.fsec.ucf.edu/PVT/pvbasics/IMAGES/FIGURE7.gif">
            <a:extLst>
              <a:ext uri="{FF2B5EF4-FFF2-40B4-BE49-F238E27FC236}">
                <a16:creationId xmlns:a16="http://schemas.microsoft.com/office/drawing/2014/main" id="{9D20F513-FD72-46FE-8F19-A63B3525A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3962400"/>
            <a:ext cx="4800600" cy="324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4" descr="hybrid.jpg">
            <a:extLst>
              <a:ext uri="{FF2B5EF4-FFF2-40B4-BE49-F238E27FC236}">
                <a16:creationId xmlns:a16="http://schemas.microsoft.com/office/drawing/2014/main" id="{15DFE944-2F2D-4352-A0E8-BEAC01C57E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7366000" y="1600200"/>
            <a:ext cx="2357967" cy="5766669"/>
          </a:xfrm>
          <a:prstGeom prst="rect">
            <a:avLst/>
          </a:prstGeom>
        </p:spPr>
      </p:pic>
    </p:spTree>
    <p:extLst>
      <p:ext uri="{BB962C8B-B14F-4D97-AF65-F5344CB8AC3E}">
        <p14:creationId xmlns:p14="http://schemas.microsoft.com/office/powerpoint/2010/main" val="304644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EDD8BD-5415-4B11-9E36-364043C3A1C7}"/>
              </a:ext>
            </a:extLst>
          </p:cNvPr>
          <p:cNvSpPr>
            <a:spLocks noGrp="1"/>
          </p:cNvSpPr>
          <p:nvPr>
            <p:ph type="title"/>
          </p:nvPr>
        </p:nvSpPr>
        <p:spPr/>
        <p:txBody>
          <a:bodyPr/>
          <a:lstStyle/>
          <a:p>
            <a:r>
              <a:rPr lang="en-IN" sz="6600" b="1" dirty="0">
                <a:solidFill>
                  <a:srgbClr val="7030A0"/>
                </a:solidFill>
                <a:latin typeface="+mn-lt"/>
              </a:rPr>
              <a:t>Design of a stand alone solar PV system</a:t>
            </a:r>
            <a:br>
              <a:rPr lang="en-IN" sz="5400" dirty="0"/>
            </a:br>
            <a:endParaRPr lang="en-IN" dirty="0"/>
          </a:p>
        </p:txBody>
      </p:sp>
      <p:sp>
        <p:nvSpPr>
          <p:cNvPr id="5" name="Text Placeholder 4">
            <a:extLst>
              <a:ext uri="{FF2B5EF4-FFF2-40B4-BE49-F238E27FC236}">
                <a16:creationId xmlns:a16="http://schemas.microsoft.com/office/drawing/2014/main" id="{31907012-969E-403A-B16F-5BD2E6A9B0F5}"/>
              </a:ext>
            </a:extLst>
          </p:cNvPr>
          <p:cNvSpPr>
            <a:spLocks noGrp="1"/>
          </p:cNvSpPr>
          <p:nvPr>
            <p:ph type="body" idx="1"/>
          </p:nvPr>
        </p:nvSpPr>
        <p:spPr/>
        <p:txBody>
          <a:bodyPr>
            <a:normAutofit/>
          </a:bodyPr>
          <a:lstStyle/>
          <a:p>
            <a:r>
              <a:rPr lang="en-IN" sz="4000" dirty="0"/>
              <a:t>Regulated with battery and AC Load</a:t>
            </a:r>
          </a:p>
        </p:txBody>
      </p:sp>
    </p:spTree>
    <p:extLst>
      <p:ext uri="{BB962C8B-B14F-4D97-AF65-F5344CB8AC3E}">
        <p14:creationId xmlns:p14="http://schemas.microsoft.com/office/powerpoint/2010/main" val="535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BBFDFA-ACBC-466F-A3D1-CE1CD4C336E4}"/>
              </a:ext>
            </a:extLst>
          </p:cNvPr>
          <p:cNvSpPr>
            <a:spLocks noGrp="1"/>
          </p:cNvSpPr>
          <p:nvPr>
            <p:ph type="title"/>
          </p:nvPr>
        </p:nvSpPr>
        <p:spPr>
          <a:xfrm>
            <a:off x="698500" y="533400"/>
            <a:ext cx="8763000" cy="737305"/>
          </a:xfrm>
        </p:spPr>
        <p:txBody>
          <a:bodyPr>
            <a:normAutofit fontScale="90000"/>
          </a:bodyPr>
          <a:lstStyle/>
          <a:p>
            <a:r>
              <a:rPr lang="en-IN" sz="5400" b="1" dirty="0">
                <a:solidFill>
                  <a:srgbClr val="FF0000"/>
                </a:solidFill>
                <a:latin typeface="+mn-lt"/>
              </a:rPr>
              <a:t>Components and Energy Flow Diagram</a:t>
            </a:r>
          </a:p>
        </p:txBody>
      </p:sp>
      <p:sp>
        <p:nvSpPr>
          <p:cNvPr id="5" name="Content Placeholder 4">
            <a:extLst>
              <a:ext uri="{FF2B5EF4-FFF2-40B4-BE49-F238E27FC236}">
                <a16:creationId xmlns:a16="http://schemas.microsoft.com/office/drawing/2014/main" id="{AFAA6467-E3B5-4987-A327-C308D3C98822}"/>
              </a:ext>
            </a:extLst>
          </p:cNvPr>
          <p:cNvSpPr>
            <a:spLocks noGrp="1"/>
          </p:cNvSpPr>
          <p:nvPr>
            <p:ph idx="1"/>
          </p:nvPr>
        </p:nvSpPr>
        <p:spPr>
          <a:xfrm>
            <a:off x="698500" y="1600200"/>
            <a:ext cx="8763000" cy="5720292"/>
          </a:xfrm>
        </p:spPr>
        <p:txBody>
          <a:bodyPr/>
          <a:lstStyle/>
          <a:p>
            <a:r>
              <a:rPr lang="en-IN" dirty="0"/>
              <a:t>Solar panels (Voltage, capacity &amp; Numbers)</a:t>
            </a:r>
          </a:p>
          <a:p>
            <a:r>
              <a:rPr lang="en-IN" dirty="0"/>
              <a:t>Charge Controller (wattage)</a:t>
            </a:r>
          </a:p>
          <a:p>
            <a:r>
              <a:rPr lang="en-IN" dirty="0"/>
              <a:t>MPPT (Wattage)</a:t>
            </a:r>
          </a:p>
          <a:p>
            <a:r>
              <a:rPr lang="en-IN" dirty="0"/>
              <a:t>Battery (Voltage, capacity &amp; Numbers)</a:t>
            </a:r>
          </a:p>
          <a:p>
            <a:r>
              <a:rPr lang="en-IN" dirty="0"/>
              <a:t>Inverter (Rating)</a:t>
            </a:r>
          </a:p>
          <a:p>
            <a:r>
              <a:rPr lang="en-IN" dirty="0"/>
              <a:t>Wires (Sizing &amp; Diameter)</a:t>
            </a:r>
          </a:p>
        </p:txBody>
      </p:sp>
      <p:pic>
        <p:nvPicPr>
          <p:cNvPr id="6" name="Picture 5">
            <a:extLst>
              <a:ext uri="{FF2B5EF4-FFF2-40B4-BE49-F238E27FC236}">
                <a16:creationId xmlns:a16="http://schemas.microsoft.com/office/drawing/2014/main" id="{4A82A7B7-5D6C-4081-B90E-D5C77C4D4CF3}"/>
              </a:ext>
            </a:extLst>
          </p:cNvPr>
          <p:cNvPicPr>
            <a:picLocks noChangeAspect="1"/>
          </p:cNvPicPr>
          <p:nvPr/>
        </p:nvPicPr>
        <p:blipFill>
          <a:blip r:embed="rId2"/>
          <a:stretch>
            <a:fillRect/>
          </a:stretch>
        </p:blipFill>
        <p:spPr>
          <a:xfrm>
            <a:off x="2032000" y="4288437"/>
            <a:ext cx="6629400" cy="2994403"/>
          </a:xfrm>
          <a:prstGeom prst="rect">
            <a:avLst/>
          </a:prstGeom>
        </p:spPr>
      </p:pic>
      <p:sp>
        <p:nvSpPr>
          <p:cNvPr id="7" name="Arrow: Left 6">
            <a:extLst>
              <a:ext uri="{FF2B5EF4-FFF2-40B4-BE49-F238E27FC236}">
                <a16:creationId xmlns:a16="http://schemas.microsoft.com/office/drawing/2014/main" id="{801AAE6B-16CC-4462-9B75-D85345434C8C}"/>
              </a:ext>
            </a:extLst>
          </p:cNvPr>
          <p:cNvSpPr/>
          <p:nvPr/>
        </p:nvSpPr>
        <p:spPr>
          <a:xfrm rot="13791587">
            <a:off x="3170456" y="4021736"/>
            <a:ext cx="685800" cy="533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Left 7">
            <a:extLst>
              <a:ext uri="{FF2B5EF4-FFF2-40B4-BE49-F238E27FC236}">
                <a16:creationId xmlns:a16="http://schemas.microsoft.com/office/drawing/2014/main" id="{5C137CDA-94F2-46BE-9906-614BB2F85435}"/>
              </a:ext>
            </a:extLst>
          </p:cNvPr>
          <p:cNvSpPr/>
          <p:nvPr/>
        </p:nvSpPr>
        <p:spPr>
          <a:xfrm rot="8641175">
            <a:off x="3179687" y="6292700"/>
            <a:ext cx="685800" cy="53340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9" name="Arrow: Left 8">
            <a:extLst>
              <a:ext uri="{FF2B5EF4-FFF2-40B4-BE49-F238E27FC236}">
                <a16:creationId xmlns:a16="http://schemas.microsoft.com/office/drawing/2014/main" id="{9C8792E7-B3CC-485C-A795-F8C8C10A486A}"/>
              </a:ext>
            </a:extLst>
          </p:cNvPr>
          <p:cNvSpPr/>
          <p:nvPr/>
        </p:nvSpPr>
        <p:spPr>
          <a:xfrm rot="1731612">
            <a:off x="6280234" y="6280524"/>
            <a:ext cx="685800" cy="5334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0" name="Arrow: Left 9">
            <a:extLst>
              <a:ext uri="{FF2B5EF4-FFF2-40B4-BE49-F238E27FC236}">
                <a16:creationId xmlns:a16="http://schemas.microsoft.com/office/drawing/2014/main" id="{80C23053-4121-4492-A648-EFF07267FD54}"/>
              </a:ext>
            </a:extLst>
          </p:cNvPr>
          <p:cNvSpPr/>
          <p:nvPr/>
        </p:nvSpPr>
        <p:spPr>
          <a:xfrm rot="18847400">
            <a:off x="6538878" y="4136340"/>
            <a:ext cx="685800" cy="533400"/>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75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B4A7-39B8-465B-8A2D-3F64B4A00422}"/>
              </a:ext>
            </a:extLst>
          </p:cNvPr>
          <p:cNvSpPr>
            <a:spLocks noGrp="1"/>
          </p:cNvSpPr>
          <p:nvPr>
            <p:ph type="title"/>
          </p:nvPr>
        </p:nvSpPr>
        <p:spPr>
          <a:xfrm>
            <a:off x="579406" y="4095752"/>
            <a:ext cx="8763000" cy="838200"/>
          </a:xfrm>
        </p:spPr>
        <p:txBody>
          <a:bodyPr>
            <a:normAutofit/>
          </a:bodyPr>
          <a:lstStyle/>
          <a:p>
            <a:r>
              <a:rPr lang="en-IN" sz="5400" b="1" dirty="0">
                <a:solidFill>
                  <a:srgbClr val="FF0000"/>
                </a:solidFill>
                <a:latin typeface="+mn-lt"/>
              </a:rPr>
              <a:t>Design Steps</a:t>
            </a:r>
          </a:p>
        </p:txBody>
      </p:sp>
      <p:sp>
        <p:nvSpPr>
          <p:cNvPr id="3" name="Content Placeholder 2">
            <a:extLst>
              <a:ext uri="{FF2B5EF4-FFF2-40B4-BE49-F238E27FC236}">
                <a16:creationId xmlns:a16="http://schemas.microsoft.com/office/drawing/2014/main" id="{9349BEAA-637E-4870-9E49-0D28E5753B55}"/>
              </a:ext>
            </a:extLst>
          </p:cNvPr>
          <p:cNvSpPr>
            <a:spLocks noGrp="1"/>
          </p:cNvSpPr>
          <p:nvPr>
            <p:ph idx="1"/>
          </p:nvPr>
        </p:nvSpPr>
        <p:spPr>
          <a:xfrm>
            <a:off x="1079472" y="5176838"/>
            <a:ext cx="8353452" cy="2133624"/>
          </a:xfrm>
        </p:spPr>
        <p:txBody>
          <a:bodyPr>
            <a:normAutofit/>
          </a:bodyPr>
          <a:lstStyle/>
          <a:p>
            <a:pPr marL="514350" indent="-514350">
              <a:buFont typeface="+mj-lt"/>
              <a:buAutoNum type="arabicPeriod"/>
            </a:pPr>
            <a:r>
              <a:rPr lang="en-IN" sz="3200" dirty="0"/>
              <a:t>Calculation of load in watt hours, power convertor rating &amp; System voltage</a:t>
            </a:r>
          </a:p>
          <a:p>
            <a:pPr marL="514350" indent="-514350">
              <a:buFont typeface="+mj-lt"/>
              <a:buAutoNum type="arabicPeriod"/>
            </a:pPr>
            <a:r>
              <a:rPr lang="en-IN" sz="3200" dirty="0"/>
              <a:t>Battery Size</a:t>
            </a:r>
          </a:p>
          <a:p>
            <a:pPr marL="514350" indent="-514350">
              <a:buFont typeface="+mj-lt"/>
              <a:buAutoNum type="arabicPeriod"/>
            </a:pPr>
            <a:r>
              <a:rPr lang="en-IN" sz="3200" dirty="0"/>
              <a:t>PV Panel Size</a:t>
            </a:r>
          </a:p>
        </p:txBody>
      </p:sp>
      <p:sp>
        <p:nvSpPr>
          <p:cNvPr id="4" name="TextBox 3"/>
          <p:cNvSpPr txBox="1"/>
          <p:nvPr/>
        </p:nvSpPr>
        <p:spPr>
          <a:xfrm>
            <a:off x="722282" y="0"/>
            <a:ext cx="7467600" cy="3785652"/>
          </a:xfrm>
          <a:prstGeom prst="rect">
            <a:avLst/>
          </a:prstGeom>
          <a:noFill/>
        </p:spPr>
        <p:txBody>
          <a:bodyPr wrap="square" rtlCol="0">
            <a:spAutoFit/>
          </a:bodyPr>
          <a:lstStyle/>
          <a:p>
            <a:r>
              <a:rPr lang="en-US" sz="4800" dirty="0">
                <a:solidFill>
                  <a:srgbClr val="FF0000"/>
                </a:solidFill>
              </a:rPr>
              <a:t>To design a system:</a:t>
            </a:r>
          </a:p>
          <a:p>
            <a:endParaRPr lang="en-US" sz="3200" dirty="0"/>
          </a:p>
          <a:p>
            <a:pPr>
              <a:buFont typeface="Arial" pitchFamily="34" charset="0"/>
              <a:buChar char="•"/>
            </a:pPr>
            <a:r>
              <a:rPr lang="en-US" sz="3200" dirty="0"/>
              <a:t>	Load requirements</a:t>
            </a:r>
          </a:p>
          <a:p>
            <a:pPr>
              <a:buFont typeface="Arial" pitchFamily="34" charset="0"/>
              <a:buChar char="•"/>
            </a:pPr>
            <a:r>
              <a:rPr lang="en-US" sz="3200" dirty="0"/>
              <a:t>	resources availability</a:t>
            </a:r>
          </a:p>
          <a:p>
            <a:pPr>
              <a:buFont typeface="Arial" pitchFamily="34" charset="0"/>
              <a:buChar char="•"/>
            </a:pPr>
            <a:r>
              <a:rPr lang="en-US" sz="3200" dirty="0"/>
              <a:t>	performance of system</a:t>
            </a:r>
          </a:p>
          <a:p>
            <a:pPr>
              <a:buFont typeface="Arial" pitchFamily="34" charset="0"/>
              <a:buChar char="•"/>
            </a:pPr>
            <a:r>
              <a:rPr lang="en-US" sz="3200" dirty="0"/>
              <a:t>	reliability of system</a:t>
            </a:r>
          </a:p>
          <a:p>
            <a:pPr>
              <a:buFont typeface="Arial" pitchFamily="34" charset="0"/>
              <a:buChar char="•"/>
            </a:pPr>
            <a:r>
              <a:rPr lang="en-US" sz="3200" dirty="0"/>
              <a:t>	cost of the system</a:t>
            </a:r>
          </a:p>
        </p:txBody>
      </p:sp>
    </p:spTree>
    <p:extLst>
      <p:ext uri="{BB962C8B-B14F-4D97-AF65-F5344CB8AC3E}">
        <p14:creationId xmlns:p14="http://schemas.microsoft.com/office/powerpoint/2010/main" val="173120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blinds(horizontal)">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blinds(horizontal)">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blinds(horizontal)">
                                      <p:cBhvr>
                                        <p:cTn id="29" dur="500"/>
                                        <p:tgtEl>
                                          <p:spTgt spid="4">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blinds(horizontal)">
                                      <p:cBhvr>
                                        <p:cTn id="34" dur="500"/>
                                        <p:tgtEl>
                                          <p:spTgt spid="4">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animEffect transition="in" filter="blinds(horizontal)">
                                      <p:cBhvr>
                                        <p:cTn id="3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80616FD-EEDF-4967-8768-650C3B8E4342}"/>
              </a:ext>
            </a:extLst>
          </p:cNvPr>
          <p:cNvSpPr>
            <a:spLocks noGrp="1"/>
          </p:cNvSpPr>
          <p:nvPr>
            <p:ph type="title"/>
          </p:nvPr>
        </p:nvSpPr>
        <p:spPr>
          <a:xfrm>
            <a:off x="508000" y="228600"/>
            <a:ext cx="9448800" cy="1371599"/>
          </a:xfrm>
        </p:spPr>
        <p:txBody>
          <a:bodyPr>
            <a:noAutofit/>
          </a:bodyPr>
          <a:lstStyle/>
          <a:p>
            <a:pPr algn="ctr" eaLnBrk="1" hangingPunct="1"/>
            <a:r>
              <a:rPr lang="en-US" altLang="en-US" sz="4800" b="1" dirty="0">
                <a:solidFill>
                  <a:srgbClr val="FF0000"/>
                </a:solidFill>
                <a:latin typeface="+mn-lt"/>
                <a:ea typeface="ＭＳ Ｐゴシック" panose="020B0600070205080204" pitchFamily="34" charset="-128"/>
                <a:cs typeface="Arial" panose="020B0604020202020204" pitchFamily="34" charset="0"/>
              </a:rPr>
              <a:t>Stand Alone system with out  batteries</a:t>
            </a:r>
          </a:p>
        </p:txBody>
      </p:sp>
    </p:spTree>
    <p:extLst>
      <p:ext uri="{BB962C8B-B14F-4D97-AF65-F5344CB8AC3E}">
        <p14:creationId xmlns:p14="http://schemas.microsoft.com/office/powerpoint/2010/main" val="2009912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5368032" y="403206"/>
            <a:ext cx="4034420" cy="2689613"/>
          </a:xfrm>
          <a:prstGeom prst="rect">
            <a:avLst/>
          </a:prstGeom>
          <a:noFill/>
          <a:ln w="9525">
            <a:noFill/>
            <a:miter lim="800000"/>
            <a:headEnd/>
            <a:tailEnd/>
          </a:ln>
        </p:spPr>
      </p:pic>
      <p:sp>
        <p:nvSpPr>
          <p:cNvPr id="5" name="TextBox 4"/>
          <p:cNvSpPr txBox="1"/>
          <p:nvPr/>
        </p:nvSpPr>
        <p:spPr>
          <a:xfrm>
            <a:off x="338667" y="423332"/>
            <a:ext cx="4021253" cy="502766"/>
          </a:xfrm>
          <a:prstGeom prst="rect">
            <a:avLst/>
          </a:prstGeom>
          <a:noFill/>
          <a:ln>
            <a:solidFill>
              <a:srgbClr val="FF0000"/>
            </a:solidFill>
          </a:ln>
        </p:spPr>
        <p:txBody>
          <a:bodyPr wrap="square" rtlCol="0">
            <a:spAutoFit/>
          </a:bodyPr>
          <a:lstStyle/>
          <a:p>
            <a:r>
              <a:rPr lang="en-US" sz="2667" dirty="0"/>
              <a:t>PV system for power pump:</a:t>
            </a:r>
          </a:p>
        </p:txBody>
      </p:sp>
      <p:sp>
        <p:nvSpPr>
          <p:cNvPr id="6" name="TextBox 5"/>
          <p:cNvSpPr txBox="1"/>
          <p:nvPr/>
        </p:nvSpPr>
        <p:spPr>
          <a:xfrm>
            <a:off x="559780" y="3341201"/>
            <a:ext cx="9040440" cy="400110"/>
          </a:xfrm>
          <a:prstGeom prst="rect">
            <a:avLst/>
          </a:prstGeom>
          <a:solidFill>
            <a:srgbClr val="FFFF00"/>
          </a:solidFill>
        </p:spPr>
        <p:txBody>
          <a:bodyPr wrap="square" rtlCol="0">
            <a:spAutoFit/>
          </a:bodyPr>
          <a:lstStyle/>
          <a:p>
            <a:r>
              <a:rPr lang="en-US" sz="2000" dirty="0"/>
              <a:t>1. Daily water requirements   2. Total dynamic head (TDH)  3. Frictional loss</a:t>
            </a:r>
          </a:p>
        </p:txBody>
      </p:sp>
      <p:pic>
        <p:nvPicPr>
          <p:cNvPr id="12289" name="Picture 1"/>
          <p:cNvPicPr>
            <a:picLocks noChangeAspect="1" noChangeArrowheads="1"/>
          </p:cNvPicPr>
          <p:nvPr/>
        </p:nvPicPr>
        <p:blipFill>
          <a:blip r:embed="rId3"/>
          <a:srcRect/>
          <a:stretch>
            <a:fillRect/>
          </a:stretch>
        </p:blipFill>
        <p:spPr bwMode="auto">
          <a:xfrm>
            <a:off x="338667" y="1089402"/>
            <a:ext cx="4021253" cy="2288550"/>
          </a:xfrm>
          <a:prstGeom prst="rect">
            <a:avLst/>
          </a:prstGeom>
          <a:noFill/>
          <a:ln w="9525">
            <a:noFill/>
            <a:miter lim="800000"/>
            <a:headEnd/>
            <a:tailEnd/>
          </a:ln>
          <a:effectLst/>
        </p:spPr>
      </p:pic>
      <p:pic>
        <p:nvPicPr>
          <p:cNvPr id="7" name="Picture 3">
            <a:extLst>
              <a:ext uri="{FF2B5EF4-FFF2-40B4-BE49-F238E27FC236}">
                <a16:creationId xmlns:a16="http://schemas.microsoft.com/office/drawing/2014/main" id="{A0DA12F0-2C98-485C-9630-85B76276AC73}"/>
              </a:ext>
            </a:extLst>
          </p:cNvPr>
          <p:cNvPicPr>
            <a:picLocks noChangeAspect="1" noChangeArrowheads="1"/>
          </p:cNvPicPr>
          <p:nvPr/>
        </p:nvPicPr>
        <p:blipFill>
          <a:blip r:embed="rId4" cstate="print"/>
          <a:srcRect/>
          <a:stretch>
            <a:fillRect/>
          </a:stretch>
        </p:blipFill>
        <p:spPr bwMode="auto">
          <a:xfrm>
            <a:off x="338667" y="4029023"/>
            <a:ext cx="9554723" cy="330936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89"/>
                                        </p:tgtEl>
                                        <p:attrNameLst>
                                          <p:attrName>style.visibility</p:attrName>
                                        </p:attrNameLst>
                                      </p:cBhvr>
                                      <p:to>
                                        <p:strVal val="visible"/>
                                      </p:to>
                                    </p:set>
                                    <p:animEffect transition="in" filter="blinds(horizontal)">
                                      <p:cBhvr>
                                        <p:cTn id="7" dur="500"/>
                                        <p:tgtEl>
                                          <p:spTgt spid="122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linds(horizontal)">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338667" y="338667"/>
            <a:ext cx="9444663" cy="2455333"/>
          </a:xfrm>
          <a:prstGeom prst="rect">
            <a:avLst/>
          </a:prstGeom>
          <a:noFill/>
          <a:ln w="9525">
            <a:noFill/>
            <a:miter lim="800000"/>
            <a:headEnd/>
            <a:tailEnd/>
          </a:ln>
        </p:spPr>
      </p:pic>
      <p:pic>
        <p:nvPicPr>
          <p:cNvPr id="2051" name="Picture 3"/>
          <p:cNvPicPr>
            <a:picLocks noChangeAspect="1" noChangeArrowheads="1"/>
          </p:cNvPicPr>
          <p:nvPr/>
        </p:nvPicPr>
        <p:blipFill>
          <a:blip r:embed="rId4"/>
          <a:srcRect/>
          <a:stretch>
            <a:fillRect/>
          </a:stretch>
        </p:blipFill>
        <p:spPr bwMode="auto">
          <a:xfrm>
            <a:off x="423335" y="4233334"/>
            <a:ext cx="4995333" cy="1344083"/>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508000" y="2963334"/>
            <a:ext cx="4741333" cy="1248833"/>
          </a:xfrm>
          <a:prstGeom prst="rect">
            <a:avLst/>
          </a:prstGeom>
          <a:noFill/>
          <a:ln w="9525">
            <a:noFill/>
            <a:miter lim="800000"/>
            <a:headEnd/>
            <a:tailEnd/>
          </a:ln>
          <a:effectLst/>
        </p:spPr>
      </p:pic>
      <p:pic>
        <p:nvPicPr>
          <p:cNvPr id="6" name="Picture 2"/>
          <p:cNvPicPr>
            <a:picLocks noChangeAspect="1" noChangeArrowheads="1"/>
          </p:cNvPicPr>
          <p:nvPr/>
        </p:nvPicPr>
        <p:blipFill>
          <a:blip r:embed="rId6" cstate="print"/>
          <a:srcRect/>
          <a:stretch>
            <a:fillRect/>
          </a:stretch>
        </p:blipFill>
        <p:spPr bwMode="auto">
          <a:xfrm>
            <a:off x="5672667" y="3048000"/>
            <a:ext cx="4296833" cy="2307167"/>
          </a:xfrm>
          <a:prstGeom prst="rect">
            <a:avLst/>
          </a:prstGeom>
          <a:noFill/>
          <a:ln w="9525">
            <a:noFill/>
            <a:miter lim="800000"/>
            <a:headEnd/>
            <a:tailEnd/>
          </a:ln>
        </p:spPr>
      </p:pic>
      <p:pic>
        <p:nvPicPr>
          <p:cNvPr id="11265" name="Picture 1"/>
          <p:cNvPicPr>
            <a:picLocks noChangeAspect="1" noChangeArrowheads="1"/>
          </p:cNvPicPr>
          <p:nvPr/>
        </p:nvPicPr>
        <p:blipFill>
          <a:blip r:embed="rId7"/>
          <a:srcRect/>
          <a:stretch>
            <a:fillRect/>
          </a:stretch>
        </p:blipFill>
        <p:spPr bwMode="auto">
          <a:xfrm>
            <a:off x="338667" y="5672667"/>
            <a:ext cx="6519333" cy="811974"/>
          </a:xfrm>
          <a:prstGeom prst="rect">
            <a:avLst/>
          </a:prstGeom>
          <a:noFill/>
          <a:ln w="9525">
            <a:noFill/>
            <a:miter lim="800000"/>
            <a:headEnd/>
            <a:tailEnd/>
          </a:ln>
          <a:effectLst/>
        </p:spPr>
      </p:pic>
      <p:pic>
        <p:nvPicPr>
          <p:cNvPr id="11266" name="Picture 2"/>
          <p:cNvPicPr>
            <a:picLocks noChangeAspect="1" noChangeArrowheads="1"/>
          </p:cNvPicPr>
          <p:nvPr/>
        </p:nvPicPr>
        <p:blipFill>
          <a:blip r:embed="rId8"/>
          <a:srcRect/>
          <a:stretch>
            <a:fillRect/>
          </a:stretch>
        </p:blipFill>
        <p:spPr bwMode="auto">
          <a:xfrm>
            <a:off x="1693333" y="6434667"/>
            <a:ext cx="5334000" cy="110066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blinds(horizontal)">
                                      <p:cBhvr>
                                        <p:cTn id="12" dur="500"/>
                                        <p:tgtEl>
                                          <p:spTgt spid="20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blinds(horizontal)">
                                      <p:cBhvr>
                                        <p:cTn id="17" dur="500"/>
                                        <p:tgtEl>
                                          <p:spTgt spid="20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265"/>
                                        </p:tgtEl>
                                        <p:attrNameLst>
                                          <p:attrName>style.visibility</p:attrName>
                                        </p:attrNameLst>
                                      </p:cBhvr>
                                      <p:to>
                                        <p:strVal val="visible"/>
                                      </p:to>
                                    </p:set>
                                    <p:animEffect transition="in" filter="blinds(horizontal)">
                                      <p:cBhvr>
                                        <p:cTn id="22" dur="500"/>
                                        <p:tgtEl>
                                          <p:spTgt spid="112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266"/>
                                        </p:tgtEl>
                                        <p:attrNameLst>
                                          <p:attrName>style.visibility</p:attrName>
                                        </p:attrNameLst>
                                      </p:cBhvr>
                                      <p:to>
                                        <p:strVal val="visible"/>
                                      </p:to>
                                    </p:set>
                                    <p:animEffect transition="in" filter="blinds(horizontal)">
                                      <p:cBhvr>
                                        <p:cTn id="27"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cstate="print"/>
          <a:srcRect/>
          <a:stretch>
            <a:fillRect/>
          </a:stretch>
        </p:blipFill>
        <p:spPr bwMode="auto">
          <a:xfrm>
            <a:off x="5842001" y="2370667"/>
            <a:ext cx="3968750" cy="2529417"/>
          </a:xfrm>
          <a:prstGeom prst="rect">
            <a:avLst/>
          </a:prstGeom>
          <a:noFill/>
          <a:ln w="9525">
            <a:noFill/>
            <a:miter lim="800000"/>
            <a:headEnd/>
            <a:tailEnd/>
          </a:ln>
        </p:spPr>
      </p:pic>
      <p:sp>
        <p:nvSpPr>
          <p:cNvPr id="5" name="Rectangle 4"/>
          <p:cNvSpPr>
            <a:spLocks noChangeArrowheads="1"/>
          </p:cNvSpPr>
          <p:nvPr/>
        </p:nvSpPr>
        <p:spPr bwMode="auto">
          <a:xfrm>
            <a:off x="762000" y="5672667"/>
            <a:ext cx="8382000" cy="707886"/>
          </a:xfrm>
          <a:prstGeom prst="rect">
            <a:avLst/>
          </a:prstGeom>
          <a:noFill/>
          <a:ln w="9525">
            <a:noFill/>
            <a:miter lim="800000"/>
            <a:headEnd/>
            <a:tailEnd/>
          </a:ln>
        </p:spPr>
        <p:txBody>
          <a:bodyPr>
            <a:spAutoFit/>
          </a:bodyPr>
          <a:lstStyle/>
          <a:p>
            <a:pPr algn="just"/>
            <a:r>
              <a:rPr lang="en-US" sz="2000"/>
              <a:t>Buried contacts. Differential n</a:t>
            </a:r>
            <a:r>
              <a:rPr lang="en-US" sz="2000" baseline="30000"/>
              <a:t>+ </a:t>
            </a:r>
            <a:r>
              <a:rPr lang="en-US" sz="2000"/>
              <a:t> doping in the contact grooves reduces series resistance.</a:t>
            </a:r>
            <a:endParaRPr lang="en-IN" sz="2000"/>
          </a:p>
        </p:txBody>
      </p:sp>
      <p:pic>
        <p:nvPicPr>
          <p:cNvPr id="7" name="Picture 2" descr="top contact"/>
          <p:cNvPicPr>
            <a:picLocks noChangeAspect="1" noChangeArrowheads="1"/>
          </p:cNvPicPr>
          <p:nvPr/>
        </p:nvPicPr>
        <p:blipFill>
          <a:blip r:embed="rId3" cstate="print"/>
          <a:srcRect/>
          <a:stretch>
            <a:fillRect/>
          </a:stretch>
        </p:blipFill>
        <p:spPr bwMode="auto">
          <a:xfrm>
            <a:off x="338667" y="1862667"/>
            <a:ext cx="4709583" cy="31732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9634"/>
                                        </p:tgtEl>
                                        <p:attrNameLst>
                                          <p:attrName>style.visibility</p:attrName>
                                        </p:attrNameLst>
                                      </p:cBhvr>
                                      <p:to>
                                        <p:strVal val="visible"/>
                                      </p:to>
                                    </p:set>
                                    <p:animEffect transition="in" filter="blinds(horizontal)">
                                      <p:cBhvr>
                                        <p:cTn id="11" dur="500"/>
                                        <p:tgtEl>
                                          <p:spTgt spid="69634"/>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677334" y="254000"/>
            <a:ext cx="7789333" cy="1096866"/>
          </a:xfrm>
          <a:prstGeom prst="rect">
            <a:avLst/>
          </a:prstGeom>
          <a:noFill/>
          <a:ln w="9525">
            <a:noFill/>
            <a:miter lim="800000"/>
            <a:headEnd/>
            <a:tailEnd/>
          </a:ln>
        </p:spPr>
      </p:pic>
      <p:pic>
        <p:nvPicPr>
          <p:cNvPr id="8195" name="Picture 3"/>
          <p:cNvPicPr>
            <a:picLocks noChangeAspect="1" noChangeArrowheads="1"/>
          </p:cNvPicPr>
          <p:nvPr/>
        </p:nvPicPr>
        <p:blipFill>
          <a:blip r:embed="rId3" cstate="print"/>
          <a:srcRect/>
          <a:stretch>
            <a:fillRect/>
          </a:stretch>
        </p:blipFill>
        <p:spPr bwMode="auto">
          <a:xfrm>
            <a:off x="762001" y="1608667"/>
            <a:ext cx="7290130" cy="1270000"/>
          </a:xfrm>
          <a:prstGeom prst="rect">
            <a:avLst/>
          </a:prstGeom>
          <a:noFill/>
          <a:ln w="9525">
            <a:noFill/>
            <a:miter lim="800000"/>
            <a:headEnd/>
            <a:tailEnd/>
          </a:ln>
        </p:spPr>
      </p:pic>
      <p:pic>
        <p:nvPicPr>
          <p:cNvPr id="8196" name="Picture 4"/>
          <p:cNvPicPr>
            <a:picLocks noChangeAspect="1" noChangeArrowheads="1"/>
          </p:cNvPicPr>
          <p:nvPr/>
        </p:nvPicPr>
        <p:blipFill>
          <a:blip r:embed="rId4" cstate="print"/>
          <a:srcRect/>
          <a:stretch>
            <a:fillRect/>
          </a:stretch>
        </p:blipFill>
        <p:spPr bwMode="auto">
          <a:xfrm>
            <a:off x="931333" y="3048000"/>
            <a:ext cx="7620000" cy="1354667"/>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338667" y="4487333"/>
            <a:ext cx="6029787" cy="1164167"/>
          </a:xfrm>
          <a:prstGeom prst="rect">
            <a:avLst/>
          </a:prstGeom>
          <a:noFill/>
          <a:ln w="9525">
            <a:noFill/>
            <a:miter lim="800000"/>
            <a:headEnd/>
            <a:tailEnd/>
          </a:ln>
        </p:spPr>
      </p:pic>
      <p:pic>
        <p:nvPicPr>
          <p:cNvPr id="8198" name="Picture 6"/>
          <p:cNvPicPr>
            <a:picLocks noChangeAspect="1" noChangeArrowheads="1"/>
          </p:cNvPicPr>
          <p:nvPr/>
        </p:nvPicPr>
        <p:blipFill>
          <a:blip r:embed="rId6" cstate="print"/>
          <a:srcRect/>
          <a:stretch>
            <a:fillRect/>
          </a:stretch>
        </p:blipFill>
        <p:spPr bwMode="auto">
          <a:xfrm>
            <a:off x="338667" y="5842000"/>
            <a:ext cx="4148667" cy="1354667"/>
          </a:xfrm>
          <a:prstGeom prst="rect">
            <a:avLst/>
          </a:prstGeom>
          <a:noFill/>
          <a:ln w="9525">
            <a:noFill/>
            <a:miter lim="800000"/>
            <a:headEnd/>
            <a:tailEnd/>
          </a:ln>
        </p:spPr>
      </p:pic>
      <p:pic>
        <p:nvPicPr>
          <p:cNvPr id="8199" name="Picture 7"/>
          <p:cNvPicPr>
            <a:picLocks noChangeAspect="1" noChangeArrowheads="1"/>
          </p:cNvPicPr>
          <p:nvPr/>
        </p:nvPicPr>
        <p:blipFill>
          <a:blip r:embed="rId7" cstate="print"/>
          <a:srcRect/>
          <a:stretch>
            <a:fillRect/>
          </a:stretch>
        </p:blipFill>
        <p:spPr bwMode="auto">
          <a:xfrm>
            <a:off x="4741333" y="5757334"/>
            <a:ext cx="5164667" cy="155494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blinds(horizontal)">
                                      <p:cBhvr>
                                        <p:cTn id="12" dur="500"/>
                                        <p:tgtEl>
                                          <p:spTgt spid="819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6"/>
                                        </p:tgtEl>
                                        <p:attrNameLst>
                                          <p:attrName>style.visibility</p:attrName>
                                        </p:attrNameLst>
                                      </p:cBhvr>
                                      <p:to>
                                        <p:strVal val="visible"/>
                                      </p:to>
                                    </p:set>
                                    <p:animEffect transition="in" filter="blinds(horizontal)">
                                      <p:cBhvr>
                                        <p:cTn id="17" dur="500"/>
                                        <p:tgtEl>
                                          <p:spTgt spid="819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97"/>
                                        </p:tgtEl>
                                        <p:attrNameLst>
                                          <p:attrName>style.visibility</p:attrName>
                                        </p:attrNameLst>
                                      </p:cBhvr>
                                      <p:to>
                                        <p:strVal val="visible"/>
                                      </p:to>
                                    </p:set>
                                    <p:animEffect transition="in" filter="blinds(horizontal)">
                                      <p:cBhvr>
                                        <p:cTn id="22" dur="500"/>
                                        <p:tgtEl>
                                          <p:spTgt spid="819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198"/>
                                        </p:tgtEl>
                                        <p:attrNameLst>
                                          <p:attrName>style.visibility</p:attrName>
                                        </p:attrNameLst>
                                      </p:cBhvr>
                                      <p:to>
                                        <p:strVal val="visible"/>
                                      </p:to>
                                    </p:set>
                                    <p:animEffect transition="in" filter="blinds(horizontal)">
                                      <p:cBhvr>
                                        <p:cTn id="27" dur="500"/>
                                        <p:tgtEl>
                                          <p:spTgt spid="819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199"/>
                                        </p:tgtEl>
                                        <p:attrNameLst>
                                          <p:attrName>style.visibility</p:attrName>
                                        </p:attrNameLst>
                                      </p:cBhvr>
                                      <p:to>
                                        <p:strVal val="visible"/>
                                      </p:to>
                                    </p:set>
                                    <p:animEffect transition="in" filter="blinds(horizontal)">
                                      <p:cBhvr>
                                        <p:cTn id="32" dur="500"/>
                                        <p:tgtEl>
                                          <p:spTgt spid="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80616FD-EEDF-4967-8768-650C3B8E4342}"/>
              </a:ext>
            </a:extLst>
          </p:cNvPr>
          <p:cNvSpPr>
            <a:spLocks noGrp="1"/>
          </p:cNvSpPr>
          <p:nvPr>
            <p:ph type="title"/>
          </p:nvPr>
        </p:nvSpPr>
        <p:spPr>
          <a:xfrm>
            <a:off x="508000" y="228600"/>
            <a:ext cx="9448800" cy="1371599"/>
          </a:xfrm>
        </p:spPr>
        <p:txBody>
          <a:bodyPr>
            <a:noAutofit/>
          </a:bodyPr>
          <a:lstStyle/>
          <a:p>
            <a:pPr eaLnBrk="1" hangingPunct="1"/>
            <a:r>
              <a:rPr lang="en-US" altLang="en-US" sz="4800" b="1" dirty="0">
                <a:solidFill>
                  <a:srgbClr val="FF0000"/>
                </a:solidFill>
                <a:latin typeface="+mn-lt"/>
                <a:ea typeface="ＭＳ Ｐゴシック" panose="020B0600070205080204" pitchFamily="34" charset="-128"/>
                <a:cs typeface="Arial" panose="020B0604020202020204" pitchFamily="34" charset="0"/>
              </a:rPr>
              <a:t>Stand Alone system with batteries</a:t>
            </a:r>
          </a:p>
        </p:txBody>
      </p:sp>
      <p:pic>
        <p:nvPicPr>
          <p:cNvPr id="8" name="Picture 7">
            <a:extLst>
              <a:ext uri="{FF2B5EF4-FFF2-40B4-BE49-F238E27FC236}">
                <a16:creationId xmlns:a16="http://schemas.microsoft.com/office/drawing/2014/main" id="{94CE82AE-9CD6-4EB2-BAE2-C84F4836F218}"/>
              </a:ext>
            </a:extLst>
          </p:cNvPr>
          <p:cNvPicPr>
            <a:picLocks noChangeAspect="1"/>
          </p:cNvPicPr>
          <p:nvPr/>
        </p:nvPicPr>
        <p:blipFill>
          <a:blip r:embed="rId2"/>
          <a:stretch>
            <a:fillRect/>
          </a:stretch>
        </p:blipFill>
        <p:spPr>
          <a:xfrm>
            <a:off x="1335584" y="2585864"/>
            <a:ext cx="6629400" cy="2994403"/>
          </a:xfrm>
          <a:prstGeom prst="rect">
            <a:avLst/>
          </a:prstGeom>
        </p:spPr>
      </p:pic>
    </p:spTree>
    <p:extLst>
      <p:ext uri="{BB962C8B-B14F-4D97-AF65-F5344CB8AC3E}">
        <p14:creationId xmlns:p14="http://schemas.microsoft.com/office/powerpoint/2010/main" val="206244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51DD-1A3F-4318-AD3E-B24EFD1CE6A2}"/>
              </a:ext>
            </a:extLst>
          </p:cNvPr>
          <p:cNvSpPr>
            <a:spLocks noGrp="1"/>
          </p:cNvSpPr>
          <p:nvPr>
            <p:ph type="title"/>
          </p:nvPr>
        </p:nvSpPr>
        <p:spPr>
          <a:xfrm>
            <a:off x="584200" y="152400"/>
            <a:ext cx="8763000" cy="914400"/>
          </a:xfrm>
        </p:spPr>
        <p:txBody>
          <a:bodyPr>
            <a:normAutofit/>
          </a:bodyPr>
          <a:lstStyle/>
          <a:p>
            <a:r>
              <a:rPr lang="en-IN" sz="5400" b="1" dirty="0">
                <a:solidFill>
                  <a:srgbClr val="FF0000"/>
                </a:solidFill>
                <a:latin typeface="+mn-lt"/>
              </a:rPr>
              <a:t>1. Calculation of Load</a:t>
            </a:r>
          </a:p>
        </p:txBody>
      </p:sp>
      <p:sp>
        <p:nvSpPr>
          <p:cNvPr id="3" name="Content Placeholder 2">
            <a:extLst>
              <a:ext uri="{FF2B5EF4-FFF2-40B4-BE49-F238E27FC236}">
                <a16:creationId xmlns:a16="http://schemas.microsoft.com/office/drawing/2014/main" id="{346B6FDA-6DB7-4307-AFCC-9148EE7178B1}"/>
              </a:ext>
            </a:extLst>
          </p:cNvPr>
          <p:cNvSpPr>
            <a:spLocks noGrp="1"/>
          </p:cNvSpPr>
          <p:nvPr>
            <p:ph idx="1"/>
          </p:nvPr>
        </p:nvSpPr>
        <p:spPr>
          <a:xfrm>
            <a:off x="698500" y="1066800"/>
            <a:ext cx="8763000" cy="5796492"/>
          </a:xfrm>
        </p:spPr>
        <p:txBody>
          <a:bodyPr>
            <a:normAutofit/>
          </a:bodyPr>
          <a:lstStyle/>
          <a:p>
            <a:r>
              <a:rPr lang="en-US" sz="2800" dirty="0"/>
              <a:t>Type of load, DC or AC (most of the appliances use AC power)</a:t>
            </a:r>
          </a:p>
          <a:p>
            <a:r>
              <a:rPr lang="en-US" sz="2800" dirty="0"/>
              <a:t>Power ratings of each load</a:t>
            </a:r>
          </a:p>
          <a:p>
            <a:r>
              <a:rPr lang="en-US" sz="2800" dirty="0"/>
              <a:t>Hours of load operation per day</a:t>
            </a:r>
          </a:p>
          <a:p>
            <a:r>
              <a:rPr lang="en-US" sz="2800" dirty="0"/>
              <a:t>Number of loads</a:t>
            </a:r>
          </a:p>
          <a:p>
            <a:r>
              <a:rPr lang="en-US" sz="2800" dirty="0"/>
              <a:t>Energy required per day by the load (</a:t>
            </a:r>
            <a:r>
              <a:rPr lang="en-US" sz="2800" dirty="0" err="1"/>
              <a:t>Wh</a:t>
            </a:r>
            <a:r>
              <a:rPr lang="en-US" sz="2800" dirty="0"/>
              <a:t>/day)</a:t>
            </a:r>
          </a:p>
          <a:p>
            <a:r>
              <a:rPr lang="en-US" sz="2800" dirty="0"/>
              <a:t>Efficiency of the power converter circuit</a:t>
            </a:r>
            <a:endParaRPr lang="en-IN" sz="2800" dirty="0"/>
          </a:p>
        </p:txBody>
      </p:sp>
      <p:pic>
        <p:nvPicPr>
          <p:cNvPr id="4" name="Picture 3">
            <a:extLst>
              <a:ext uri="{FF2B5EF4-FFF2-40B4-BE49-F238E27FC236}">
                <a16:creationId xmlns:a16="http://schemas.microsoft.com/office/drawing/2014/main" id="{372806AA-1AAC-49F1-A61F-3F9FD8EAD4B7}"/>
              </a:ext>
            </a:extLst>
          </p:cNvPr>
          <p:cNvPicPr>
            <a:picLocks noChangeAspect="1"/>
          </p:cNvPicPr>
          <p:nvPr/>
        </p:nvPicPr>
        <p:blipFill>
          <a:blip r:embed="rId3"/>
          <a:stretch>
            <a:fillRect/>
          </a:stretch>
        </p:blipFill>
        <p:spPr>
          <a:xfrm>
            <a:off x="336271" y="4385914"/>
            <a:ext cx="9487458" cy="2743200"/>
          </a:xfrm>
          <a:prstGeom prst="rect">
            <a:avLst/>
          </a:prstGeom>
        </p:spPr>
      </p:pic>
      <p:sp>
        <p:nvSpPr>
          <p:cNvPr id="6" name="TextBox 5">
            <a:extLst>
              <a:ext uri="{FF2B5EF4-FFF2-40B4-BE49-F238E27FC236}">
                <a16:creationId xmlns:a16="http://schemas.microsoft.com/office/drawing/2014/main" id="{9AE937D7-08E3-40A5-9698-EA5D51A94727}"/>
              </a:ext>
            </a:extLst>
          </p:cNvPr>
          <p:cNvSpPr txBox="1"/>
          <p:nvPr/>
        </p:nvSpPr>
        <p:spPr>
          <a:xfrm>
            <a:off x="7899400" y="4800600"/>
            <a:ext cx="838200" cy="2970044"/>
          </a:xfrm>
          <a:prstGeom prst="rect">
            <a:avLst/>
          </a:prstGeom>
          <a:noFill/>
        </p:spPr>
        <p:txBody>
          <a:bodyPr wrap="square" rtlCol="0">
            <a:spAutoFit/>
          </a:bodyPr>
          <a:lstStyle/>
          <a:p>
            <a:r>
              <a:rPr lang="en-IN" sz="1700" dirty="0"/>
              <a:t>18</a:t>
            </a:r>
          </a:p>
          <a:p>
            <a:r>
              <a:rPr lang="en-IN" sz="1700" dirty="0"/>
              <a:t>60</a:t>
            </a:r>
          </a:p>
          <a:p>
            <a:r>
              <a:rPr lang="en-IN" sz="1700" dirty="0"/>
              <a:t>150</a:t>
            </a:r>
          </a:p>
          <a:p>
            <a:r>
              <a:rPr lang="en-IN" sz="1700" dirty="0"/>
              <a:t>150</a:t>
            </a:r>
          </a:p>
          <a:p>
            <a:r>
              <a:rPr lang="en-IN" sz="1700" dirty="0"/>
              <a:t>250</a:t>
            </a:r>
          </a:p>
          <a:p>
            <a:endParaRPr lang="en-IN" sz="1700" dirty="0"/>
          </a:p>
          <a:p>
            <a:endParaRPr lang="en-IN" sz="1700" dirty="0"/>
          </a:p>
          <a:p>
            <a:endParaRPr lang="en-IN" sz="1700" dirty="0"/>
          </a:p>
          <a:p>
            <a:r>
              <a:rPr lang="en-IN" sz="1700" dirty="0"/>
              <a:t>628 Watt</a:t>
            </a:r>
          </a:p>
          <a:p>
            <a:endParaRPr lang="en-IN" sz="1700" dirty="0"/>
          </a:p>
        </p:txBody>
      </p:sp>
      <p:sp>
        <p:nvSpPr>
          <p:cNvPr id="7" name="Oval 6">
            <a:extLst>
              <a:ext uri="{FF2B5EF4-FFF2-40B4-BE49-F238E27FC236}">
                <a16:creationId xmlns:a16="http://schemas.microsoft.com/office/drawing/2014/main" id="{5DBE3788-DB67-424D-B429-BEE3978E8997}"/>
              </a:ext>
            </a:extLst>
          </p:cNvPr>
          <p:cNvSpPr/>
          <p:nvPr/>
        </p:nvSpPr>
        <p:spPr>
          <a:xfrm>
            <a:off x="8507766" y="6285622"/>
            <a:ext cx="1572044"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24BE290F-0C05-413E-B9D1-A1849F4356E7}"/>
              </a:ext>
            </a:extLst>
          </p:cNvPr>
          <p:cNvSpPr/>
          <p:nvPr/>
        </p:nvSpPr>
        <p:spPr>
          <a:xfrm>
            <a:off x="7746999" y="6781800"/>
            <a:ext cx="863899" cy="69132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205EB99-6C2A-49FC-930B-72AD7F23B318}"/>
              </a:ext>
            </a:extLst>
          </p:cNvPr>
          <p:cNvSpPr/>
          <p:nvPr/>
        </p:nvSpPr>
        <p:spPr>
          <a:xfrm>
            <a:off x="9071062" y="6528026"/>
            <a:ext cx="933782" cy="369332"/>
          </a:xfrm>
          <a:prstGeom prst="rect">
            <a:avLst/>
          </a:prstGeom>
        </p:spPr>
        <p:txBody>
          <a:bodyPr wrap="none">
            <a:spAutoFit/>
          </a:bodyPr>
          <a:lstStyle/>
          <a:p>
            <a:r>
              <a:rPr lang="en-US" dirty="0" err="1"/>
              <a:t>Wh</a:t>
            </a:r>
            <a:r>
              <a:rPr lang="en-US" dirty="0"/>
              <a:t>/day</a:t>
            </a:r>
            <a:endParaRPr lang="en-IN" dirty="0"/>
          </a:p>
        </p:txBody>
      </p:sp>
    </p:spTree>
    <p:extLst>
      <p:ext uri="{BB962C8B-B14F-4D97-AF65-F5344CB8AC3E}">
        <p14:creationId xmlns:p14="http://schemas.microsoft.com/office/powerpoint/2010/main" val="212411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51DD-1A3F-4318-AD3E-B24EFD1CE6A2}"/>
              </a:ext>
            </a:extLst>
          </p:cNvPr>
          <p:cNvSpPr>
            <a:spLocks noGrp="1"/>
          </p:cNvSpPr>
          <p:nvPr>
            <p:ph type="title"/>
          </p:nvPr>
        </p:nvSpPr>
        <p:spPr>
          <a:xfrm>
            <a:off x="584200" y="152400"/>
            <a:ext cx="8763000" cy="914400"/>
          </a:xfrm>
        </p:spPr>
        <p:txBody>
          <a:bodyPr>
            <a:normAutofit fontScale="90000"/>
          </a:bodyPr>
          <a:lstStyle/>
          <a:p>
            <a:r>
              <a:rPr lang="en-IN" sz="5400" b="1" dirty="0">
                <a:solidFill>
                  <a:srgbClr val="FF0000"/>
                </a:solidFill>
                <a:latin typeface="+mn-lt"/>
              </a:rPr>
              <a:t>Determining the inverter rating</a:t>
            </a:r>
          </a:p>
        </p:txBody>
      </p:sp>
      <p:sp>
        <p:nvSpPr>
          <p:cNvPr id="3" name="Content Placeholder 2">
            <a:extLst>
              <a:ext uri="{FF2B5EF4-FFF2-40B4-BE49-F238E27FC236}">
                <a16:creationId xmlns:a16="http://schemas.microsoft.com/office/drawing/2014/main" id="{346B6FDA-6DB7-4307-AFCC-9148EE7178B1}"/>
              </a:ext>
            </a:extLst>
          </p:cNvPr>
          <p:cNvSpPr>
            <a:spLocks noGrp="1"/>
          </p:cNvSpPr>
          <p:nvPr>
            <p:ph idx="1"/>
          </p:nvPr>
        </p:nvSpPr>
        <p:spPr>
          <a:xfrm>
            <a:off x="621683" y="971050"/>
            <a:ext cx="8763000" cy="6267949"/>
          </a:xfrm>
          <a:ln w="76200">
            <a:noFill/>
          </a:ln>
        </p:spPr>
        <p:txBody>
          <a:bodyPr>
            <a:normAutofit/>
          </a:bodyPr>
          <a:lstStyle/>
          <a:p>
            <a:r>
              <a:rPr lang="en-US" sz="2800" dirty="0"/>
              <a:t>DC to AC convertor</a:t>
            </a:r>
          </a:p>
          <a:p>
            <a:r>
              <a:rPr lang="en-US" sz="2800" dirty="0"/>
              <a:t>Rating = 628 Watt ( at a time)</a:t>
            </a:r>
          </a:p>
          <a:p>
            <a:r>
              <a:rPr lang="en-US" sz="2800" dirty="0"/>
              <a:t>650 Watt Available in market</a:t>
            </a:r>
          </a:p>
          <a:p>
            <a:pPr marL="0" indent="0" algn="ctr">
              <a:buNone/>
            </a:pPr>
            <a:r>
              <a:rPr lang="en-US" sz="3600" b="1" dirty="0">
                <a:solidFill>
                  <a:srgbClr val="0070C0"/>
                </a:solidFill>
              </a:rPr>
              <a:t>Why?</a:t>
            </a:r>
          </a:p>
          <a:p>
            <a:pPr marL="0" indent="0" algn="ctr">
              <a:buNone/>
            </a:pPr>
            <a:r>
              <a:rPr lang="en-US" sz="3600" b="1" dirty="0">
                <a:solidFill>
                  <a:srgbClr val="0070C0"/>
                </a:solidFill>
              </a:rPr>
              <a:t>Power Factor ??</a:t>
            </a:r>
          </a:p>
          <a:p>
            <a:pPr marL="0" indent="0" algn="ctr">
              <a:buNone/>
            </a:pPr>
            <a:r>
              <a:rPr lang="en-US" sz="3600" b="1" dirty="0">
                <a:solidFill>
                  <a:srgbClr val="FF0000"/>
                </a:solidFill>
                <a:effectLst>
                  <a:outerShdw blurRad="38100" dist="38100" dir="2700000" algn="tl">
                    <a:srgbClr val="000000">
                      <a:alpha val="43137"/>
                    </a:srgbClr>
                  </a:outerShdw>
                </a:effectLst>
              </a:rPr>
              <a:t>Assuming all load has PF = 1</a:t>
            </a:r>
          </a:p>
          <a:p>
            <a:pPr marL="0" indent="0" algn="ctr">
              <a:buNone/>
            </a:pPr>
            <a:r>
              <a:rPr lang="en-US" sz="3600" b="1" dirty="0">
                <a:solidFill>
                  <a:srgbClr val="002060"/>
                </a:solidFill>
                <a:effectLst>
                  <a:outerShdw blurRad="38100" dist="38100" dir="2700000" algn="tl">
                    <a:srgbClr val="000000">
                      <a:alpha val="43137"/>
                    </a:srgbClr>
                  </a:outerShdw>
                </a:effectLst>
              </a:rPr>
              <a:t>650 VA Invertor</a:t>
            </a:r>
          </a:p>
          <a:p>
            <a:pPr marL="0" indent="0" algn="ctr">
              <a:buNone/>
            </a:pPr>
            <a:r>
              <a:rPr lang="en-US" sz="3600" b="1" dirty="0">
                <a:solidFill>
                  <a:srgbClr val="FF0000"/>
                </a:solidFill>
                <a:effectLst>
                  <a:outerShdw blurRad="38100" dist="38100" dir="2700000" algn="tl">
                    <a:srgbClr val="000000">
                      <a:alpha val="43137"/>
                    </a:srgbClr>
                  </a:outerShdw>
                </a:effectLst>
              </a:rPr>
              <a:t>Input Voltage ??</a:t>
            </a:r>
          </a:p>
          <a:p>
            <a:pPr marL="0" indent="0" algn="ctr">
              <a:buNone/>
            </a:pPr>
            <a:r>
              <a:rPr lang="en-IN" sz="3600" dirty="0"/>
              <a:t>12, 24, 48 Volts</a:t>
            </a:r>
          </a:p>
          <a:p>
            <a:pPr marL="0" indent="0" algn="ctr">
              <a:buNone/>
            </a:pPr>
            <a:r>
              <a:rPr lang="en-US" sz="3600" b="1" dirty="0">
                <a:solidFill>
                  <a:srgbClr val="FF0000"/>
                </a:solidFill>
                <a:effectLst>
                  <a:outerShdw blurRad="38100" dist="38100" dir="2700000" algn="tl">
                    <a:srgbClr val="000000">
                      <a:alpha val="43137"/>
                    </a:srgbClr>
                  </a:outerShdw>
                </a:effectLst>
              </a:rPr>
              <a:t>Higher Voltage low wire diameter</a:t>
            </a:r>
          </a:p>
          <a:p>
            <a:pPr marL="0" indent="0" algn="ctr">
              <a:buNone/>
            </a:pPr>
            <a:r>
              <a:rPr lang="en-US" sz="3600" b="1" dirty="0">
                <a:solidFill>
                  <a:srgbClr val="002060"/>
                </a:solidFill>
                <a:effectLst>
                  <a:outerShdw blurRad="38100" dist="38100" dir="2700000" algn="tl">
                    <a:srgbClr val="000000">
                      <a:alpha val="43137"/>
                    </a:srgbClr>
                  </a:outerShdw>
                </a:effectLst>
              </a:rPr>
              <a:t>24 V</a:t>
            </a:r>
          </a:p>
        </p:txBody>
      </p:sp>
      <p:cxnSp>
        <p:nvCxnSpPr>
          <p:cNvPr id="10" name="Straight Connector 9">
            <a:extLst>
              <a:ext uri="{FF2B5EF4-FFF2-40B4-BE49-F238E27FC236}">
                <a16:creationId xmlns:a16="http://schemas.microsoft.com/office/drawing/2014/main" id="{5FCD449E-3995-4F4F-ABDC-9968E2622FF4}"/>
              </a:ext>
            </a:extLst>
          </p:cNvPr>
          <p:cNvCxnSpPr/>
          <p:nvPr/>
        </p:nvCxnSpPr>
        <p:spPr>
          <a:xfrm>
            <a:off x="965200" y="2209800"/>
            <a:ext cx="4572000" cy="0"/>
          </a:xfrm>
          <a:prstGeom prst="line">
            <a:avLst/>
          </a:prstGeom>
        </p:spPr>
        <p:style>
          <a:lnRef idx="3">
            <a:schemeClr val="dk1"/>
          </a:lnRef>
          <a:fillRef idx="0">
            <a:schemeClr val="dk1"/>
          </a:fillRef>
          <a:effectRef idx="2">
            <a:schemeClr val="dk1"/>
          </a:effectRef>
          <a:fontRef idx="minor">
            <a:schemeClr val="tx1"/>
          </a:fontRef>
        </p:style>
      </p:cxnSp>
      <p:grpSp>
        <p:nvGrpSpPr>
          <p:cNvPr id="17" name="Group 16">
            <a:extLst>
              <a:ext uri="{FF2B5EF4-FFF2-40B4-BE49-F238E27FC236}">
                <a16:creationId xmlns:a16="http://schemas.microsoft.com/office/drawing/2014/main" id="{472839EB-CC76-4634-A61B-4A5E5308F409}"/>
              </a:ext>
            </a:extLst>
          </p:cNvPr>
          <p:cNvGrpSpPr/>
          <p:nvPr/>
        </p:nvGrpSpPr>
        <p:grpSpPr>
          <a:xfrm>
            <a:off x="5308600" y="1691932"/>
            <a:ext cx="1422400" cy="674192"/>
            <a:chOff x="5308600" y="1691932"/>
            <a:chExt cx="1422400" cy="674192"/>
          </a:xfrm>
        </p:grpSpPr>
        <p:cxnSp>
          <p:nvCxnSpPr>
            <p:cNvPr id="12" name="Straight Connector 11">
              <a:extLst>
                <a:ext uri="{FF2B5EF4-FFF2-40B4-BE49-F238E27FC236}">
                  <a16:creationId xmlns:a16="http://schemas.microsoft.com/office/drawing/2014/main" id="{8C8EE5FA-07B6-4242-8B77-A5D765E644B3}"/>
                </a:ext>
              </a:extLst>
            </p:cNvPr>
            <p:cNvCxnSpPr>
              <a:cxnSpLocks/>
            </p:cNvCxnSpPr>
            <p:nvPr/>
          </p:nvCxnSpPr>
          <p:spPr>
            <a:xfrm>
              <a:off x="5308600" y="1970223"/>
              <a:ext cx="228600" cy="391977"/>
            </a:xfrm>
            <a:prstGeom prst="line">
              <a:avLst/>
            </a:prstGeom>
            <a:ln w="76200">
              <a:solidFill>
                <a:srgbClr val="0070C0"/>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4373E03E-A008-418B-99E2-6A99916FAAB1}"/>
                </a:ext>
              </a:extLst>
            </p:cNvPr>
            <p:cNvCxnSpPr>
              <a:cxnSpLocks/>
            </p:cNvCxnSpPr>
            <p:nvPr/>
          </p:nvCxnSpPr>
          <p:spPr>
            <a:xfrm flipH="1">
              <a:off x="5511800" y="1691932"/>
              <a:ext cx="1219200" cy="674192"/>
            </a:xfrm>
            <a:prstGeom prst="line">
              <a:avLst/>
            </a:prstGeom>
            <a:ln w="76200">
              <a:solidFill>
                <a:srgbClr val="0070C0"/>
              </a:solidFill>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D619F415-4BDD-48A4-B4ED-C14E0CC259C6}"/>
              </a:ext>
            </a:extLst>
          </p:cNvPr>
          <p:cNvGrpSpPr/>
          <p:nvPr/>
        </p:nvGrpSpPr>
        <p:grpSpPr>
          <a:xfrm>
            <a:off x="336271" y="4385914"/>
            <a:ext cx="9743539" cy="3384730"/>
            <a:chOff x="336271" y="4385914"/>
            <a:chExt cx="9743539" cy="3384730"/>
          </a:xfrm>
        </p:grpSpPr>
        <p:pic>
          <p:nvPicPr>
            <p:cNvPr id="22" name="Picture 21">
              <a:extLst>
                <a:ext uri="{FF2B5EF4-FFF2-40B4-BE49-F238E27FC236}">
                  <a16:creationId xmlns:a16="http://schemas.microsoft.com/office/drawing/2014/main" id="{9704F4FC-7A79-44EA-8557-DF697FDCCB5C}"/>
                </a:ext>
              </a:extLst>
            </p:cNvPr>
            <p:cNvPicPr>
              <a:picLocks noChangeAspect="1"/>
            </p:cNvPicPr>
            <p:nvPr/>
          </p:nvPicPr>
          <p:blipFill>
            <a:blip r:embed="rId3"/>
            <a:stretch>
              <a:fillRect/>
            </a:stretch>
          </p:blipFill>
          <p:spPr>
            <a:xfrm>
              <a:off x="336271" y="4385914"/>
              <a:ext cx="9487458" cy="2743200"/>
            </a:xfrm>
            <a:prstGeom prst="rect">
              <a:avLst/>
            </a:prstGeom>
          </p:spPr>
        </p:pic>
        <p:sp>
          <p:nvSpPr>
            <p:cNvPr id="23" name="TextBox 22">
              <a:extLst>
                <a:ext uri="{FF2B5EF4-FFF2-40B4-BE49-F238E27FC236}">
                  <a16:creationId xmlns:a16="http://schemas.microsoft.com/office/drawing/2014/main" id="{6DEE8798-27CE-40B5-9AB8-2C75FE8092B2}"/>
                </a:ext>
              </a:extLst>
            </p:cNvPr>
            <p:cNvSpPr txBox="1"/>
            <p:nvPr/>
          </p:nvSpPr>
          <p:spPr>
            <a:xfrm>
              <a:off x="7899400" y="4800600"/>
              <a:ext cx="838200" cy="2970044"/>
            </a:xfrm>
            <a:prstGeom prst="rect">
              <a:avLst/>
            </a:prstGeom>
            <a:noFill/>
          </p:spPr>
          <p:txBody>
            <a:bodyPr wrap="square" rtlCol="0">
              <a:spAutoFit/>
            </a:bodyPr>
            <a:lstStyle/>
            <a:p>
              <a:r>
                <a:rPr lang="en-IN" sz="1700" dirty="0"/>
                <a:t>18</a:t>
              </a:r>
            </a:p>
            <a:p>
              <a:r>
                <a:rPr lang="en-IN" sz="1700" dirty="0"/>
                <a:t>60</a:t>
              </a:r>
            </a:p>
            <a:p>
              <a:r>
                <a:rPr lang="en-IN" sz="1700" dirty="0"/>
                <a:t>150</a:t>
              </a:r>
            </a:p>
            <a:p>
              <a:r>
                <a:rPr lang="en-IN" sz="1700" dirty="0"/>
                <a:t>150</a:t>
              </a:r>
            </a:p>
            <a:p>
              <a:r>
                <a:rPr lang="en-IN" sz="1700" dirty="0"/>
                <a:t>250</a:t>
              </a:r>
            </a:p>
            <a:p>
              <a:endParaRPr lang="en-IN" sz="1700" dirty="0"/>
            </a:p>
            <a:p>
              <a:endParaRPr lang="en-IN" sz="1700" dirty="0"/>
            </a:p>
            <a:p>
              <a:endParaRPr lang="en-IN" sz="1700" dirty="0"/>
            </a:p>
            <a:p>
              <a:r>
                <a:rPr lang="en-IN" sz="1700" dirty="0"/>
                <a:t>628 Watt</a:t>
              </a:r>
            </a:p>
            <a:p>
              <a:endParaRPr lang="en-IN" sz="1700" dirty="0"/>
            </a:p>
          </p:txBody>
        </p:sp>
        <p:sp>
          <p:nvSpPr>
            <p:cNvPr id="24" name="Oval 23">
              <a:extLst>
                <a:ext uri="{FF2B5EF4-FFF2-40B4-BE49-F238E27FC236}">
                  <a16:creationId xmlns:a16="http://schemas.microsoft.com/office/drawing/2014/main" id="{1AFA14F3-5A45-422A-AB28-D244E6AC2DDD}"/>
                </a:ext>
              </a:extLst>
            </p:cNvPr>
            <p:cNvSpPr/>
            <p:nvPr/>
          </p:nvSpPr>
          <p:spPr>
            <a:xfrm>
              <a:off x="8507766" y="6285622"/>
              <a:ext cx="1572044"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F549B7D6-3282-4A66-9C86-75CEE8C8F0CF}"/>
                </a:ext>
              </a:extLst>
            </p:cNvPr>
            <p:cNvSpPr/>
            <p:nvPr/>
          </p:nvSpPr>
          <p:spPr>
            <a:xfrm>
              <a:off x="7746999" y="6781800"/>
              <a:ext cx="863899" cy="69132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4010603D-2824-41BB-8F07-E16B3BC4A5ED}"/>
                </a:ext>
              </a:extLst>
            </p:cNvPr>
            <p:cNvSpPr/>
            <p:nvPr/>
          </p:nvSpPr>
          <p:spPr>
            <a:xfrm>
              <a:off x="9071062" y="6528026"/>
              <a:ext cx="933782" cy="369332"/>
            </a:xfrm>
            <a:prstGeom prst="rect">
              <a:avLst/>
            </a:prstGeom>
          </p:spPr>
          <p:txBody>
            <a:bodyPr wrap="none">
              <a:spAutoFit/>
            </a:bodyPr>
            <a:lstStyle/>
            <a:p>
              <a:r>
                <a:rPr lang="en-US" dirty="0" err="1"/>
                <a:t>Wh</a:t>
              </a:r>
              <a:r>
                <a:rPr lang="en-US" dirty="0"/>
                <a:t>/day</a:t>
              </a:r>
              <a:endParaRPr lang="en-IN" dirty="0"/>
            </a:p>
          </p:txBody>
        </p:sp>
      </p:grpSp>
      <p:pic>
        <p:nvPicPr>
          <p:cNvPr id="3074" name="Picture 2" descr="http://www.geesysindia.com/img/geesys-home-ups.jpg">
            <a:extLst>
              <a:ext uri="{FF2B5EF4-FFF2-40B4-BE49-F238E27FC236}">
                <a16:creationId xmlns:a16="http://schemas.microsoft.com/office/drawing/2014/main" id="{CD13ADB5-39C2-46FE-AD07-2B089FAE4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5434" y="1228567"/>
            <a:ext cx="3157596" cy="1737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73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49BFA-BD87-4234-9BCB-BC320D681F2E}"/>
              </a:ext>
            </a:extLst>
          </p:cNvPr>
          <p:cNvPicPr>
            <a:picLocks noChangeAspect="1"/>
          </p:cNvPicPr>
          <p:nvPr/>
        </p:nvPicPr>
        <p:blipFill>
          <a:blip r:embed="rId2"/>
          <a:stretch>
            <a:fillRect/>
          </a:stretch>
        </p:blipFill>
        <p:spPr>
          <a:xfrm>
            <a:off x="431800" y="1093992"/>
            <a:ext cx="6629400" cy="2994403"/>
          </a:xfrm>
          <a:prstGeom prst="rect">
            <a:avLst/>
          </a:prstGeom>
        </p:spPr>
      </p:pic>
      <p:sp>
        <p:nvSpPr>
          <p:cNvPr id="5" name="Arrow: Left 4">
            <a:extLst>
              <a:ext uri="{FF2B5EF4-FFF2-40B4-BE49-F238E27FC236}">
                <a16:creationId xmlns:a16="http://schemas.microsoft.com/office/drawing/2014/main" id="{6FD945C4-6889-4612-A0A2-3FF8447ADA05}"/>
              </a:ext>
            </a:extLst>
          </p:cNvPr>
          <p:cNvSpPr/>
          <p:nvPr/>
        </p:nvSpPr>
        <p:spPr>
          <a:xfrm rot="18847400">
            <a:off x="4912979" y="978071"/>
            <a:ext cx="685800" cy="533400"/>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6747A29F-3EF6-4E9F-98B9-2E856D1A3E8F}"/>
              </a:ext>
            </a:extLst>
          </p:cNvPr>
          <p:cNvGrpSpPr/>
          <p:nvPr/>
        </p:nvGrpSpPr>
        <p:grpSpPr>
          <a:xfrm>
            <a:off x="336271" y="4385914"/>
            <a:ext cx="9743539" cy="3384730"/>
            <a:chOff x="336271" y="4385914"/>
            <a:chExt cx="9743539" cy="3384730"/>
          </a:xfrm>
        </p:grpSpPr>
        <p:pic>
          <p:nvPicPr>
            <p:cNvPr id="7" name="Picture 6">
              <a:extLst>
                <a:ext uri="{FF2B5EF4-FFF2-40B4-BE49-F238E27FC236}">
                  <a16:creationId xmlns:a16="http://schemas.microsoft.com/office/drawing/2014/main" id="{5ECB70A7-FF8C-4EC5-9673-A3D7377C4466}"/>
                </a:ext>
              </a:extLst>
            </p:cNvPr>
            <p:cNvPicPr>
              <a:picLocks noChangeAspect="1"/>
            </p:cNvPicPr>
            <p:nvPr/>
          </p:nvPicPr>
          <p:blipFill>
            <a:blip r:embed="rId3"/>
            <a:stretch>
              <a:fillRect/>
            </a:stretch>
          </p:blipFill>
          <p:spPr>
            <a:xfrm>
              <a:off x="336271" y="4385914"/>
              <a:ext cx="9487458" cy="2743200"/>
            </a:xfrm>
            <a:prstGeom prst="rect">
              <a:avLst/>
            </a:prstGeom>
          </p:spPr>
        </p:pic>
        <p:sp>
          <p:nvSpPr>
            <p:cNvPr id="8" name="TextBox 7">
              <a:extLst>
                <a:ext uri="{FF2B5EF4-FFF2-40B4-BE49-F238E27FC236}">
                  <a16:creationId xmlns:a16="http://schemas.microsoft.com/office/drawing/2014/main" id="{FE412161-9EE3-46FC-9EFB-801B6A165FBF}"/>
                </a:ext>
              </a:extLst>
            </p:cNvPr>
            <p:cNvSpPr txBox="1"/>
            <p:nvPr/>
          </p:nvSpPr>
          <p:spPr>
            <a:xfrm>
              <a:off x="7899400" y="4800600"/>
              <a:ext cx="838200" cy="2970044"/>
            </a:xfrm>
            <a:prstGeom prst="rect">
              <a:avLst/>
            </a:prstGeom>
            <a:noFill/>
          </p:spPr>
          <p:txBody>
            <a:bodyPr wrap="square" rtlCol="0">
              <a:spAutoFit/>
            </a:bodyPr>
            <a:lstStyle/>
            <a:p>
              <a:r>
                <a:rPr lang="en-IN" sz="1700" dirty="0"/>
                <a:t>18</a:t>
              </a:r>
            </a:p>
            <a:p>
              <a:r>
                <a:rPr lang="en-IN" sz="1700" dirty="0"/>
                <a:t>60</a:t>
              </a:r>
            </a:p>
            <a:p>
              <a:r>
                <a:rPr lang="en-IN" sz="1700" dirty="0"/>
                <a:t>150</a:t>
              </a:r>
            </a:p>
            <a:p>
              <a:r>
                <a:rPr lang="en-IN" sz="1700" dirty="0"/>
                <a:t>150</a:t>
              </a:r>
            </a:p>
            <a:p>
              <a:r>
                <a:rPr lang="en-IN" sz="1700" dirty="0"/>
                <a:t>250</a:t>
              </a:r>
            </a:p>
            <a:p>
              <a:endParaRPr lang="en-IN" sz="1700" dirty="0"/>
            </a:p>
            <a:p>
              <a:endParaRPr lang="en-IN" sz="1700" dirty="0"/>
            </a:p>
            <a:p>
              <a:endParaRPr lang="en-IN" sz="1700" dirty="0"/>
            </a:p>
            <a:p>
              <a:r>
                <a:rPr lang="en-IN" sz="1700" dirty="0"/>
                <a:t>628 Watt</a:t>
              </a:r>
            </a:p>
            <a:p>
              <a:endParaRPr lang="en-IN" sz="1700" dirty="0"/>
            </a:p>
          </p:txBody>
        </p:sp>
        <p:sp>
          <p:nvSpPr>
            <p:cNvPr id="9" name="Oval 8">
              <a:extLst>
                <a:ext uri="{FF2B5EF4-FFF2-40B4-BE49-F238E27FC236}">
                  <a16:creationId xmlns:a16="http://schemas.microsoft.com/office/drawing/2014/main" id="{0EAB1D4D-02EA-48AF-98E9-ECDC7A882C76}"/>
                </a:ext>
              </a:extLst>
            </p:cNvPr>
            <p:cNvSpPr/>
            <p:nvPr/>
          </p:nvSpPr>
          <p:spPr>
            <a:xfrm>
              <a:off x="8507766" y="6285622"/>
              <a:ext cx="1572044" cy="838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46138A1C-93CB-469A-BF18-036B50EC15BE}"/>
                </a:ext>
              </a:extLst>
            </p:cNvPr>
            <p:cNvSpPr/>
            <p:nvPr/>
          </p:nvSpPr>
          <p:spPr>
            <a:xfrm>
              <a:off x="7746999" y="6781800"/>
              <a:ext cx="863899" cy="691325"/>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37B4DBA-FB60-40A1-939D-3069B1F4B975}"/>
                </a:ext>
              </a:extLst>
            </p:cNvPr>
            <p:cNvSpPr/>
            <p:nvPr/>
          </p:nvSpPr>
          <p:spPr>
            <a:xfrm>
              <a:off x="9071062" y="6528026"/>
              <a:ext cx="933782" cy="369332"/>
            </a:xfrm>
            <a:prstGeom prst="rect">
              <a:avLst/>
            </a:prstGeom>
          </p:spPr>
          <p:txBody>
            <a:bodyPr wrap="none">
              <a:spAutoFit/>
            </a:bodyPr>
            <a:lstStyle/>
            <a:p>
              <a:r>
                <a:rPr lang="en-US" dirty="0" err="1"/>
                <a:t>Wh</a:t>
              </a:r>
              <a:r>
                <a:rPr lang="en-US" dirty="0"/>
                <a:t>/day</a:t>
              </a:r>
              <a:endParaRPr lang="en-IN" dirty="0"/>
            </a:p>
          </p:txBody>
        </p:sp>
      </p:grpSp>
      <p:sp>
        <p:nvSpPr>
          <p:cNvPr id="12" name="TextBox 11">
            <a:extLst>
              <a:ext uri="{FF2B5EF4-FFF2-40B4-BE49-F238E27FC236}">
                <a16:creationId xmlns:a16="http://schemas.microsoft.com/office/drawing/2014/main" id="{6DDD131B-4BA7-4E8A-B22C-CA1029627F16}"/>
              </a:ext>
            </a:extLst>
          </p:cNvPr>
          <p:cNvSpPr txBox="1"/>
          <p:nvPr/>
        </p:nvSpPr>
        <p:spPr>
          <a:xfrm>
            <a:off x="5555595" y="515425"/>
            <a:ext cx="1877437" cy="646331"/>
          </a:xfrm>
          <a:prstGeom prst="rect">
            <a:avLst/>
          </a:prstGeom>
          <a:noFill/>
        </p:spPr>
        <p:txBody>
          <a:bodyPr wrap="none" rtlCol="0">
            <a:spAutoFit/>
          </a:bodyPr>
          <a:lstStyle/>
          <a:p>
            <a:r>
              <a:rPr lang="en-IN" sz="3600" dirty="0"/>
              <a:t>2820 </a:t>
            </a:r>
            <a:r>
              <a:rPr lang="en-IN" sz="3600" dirty="0" err="1"/>
              <a:t>Wh</a:t>
            </a:r>
            <a:endParaRPr lang="en-IN" sz="3600" dirty="0"/>
          </a:p>
        </p:txBody>
      </p:sp>
      <p:sp>
        <p:nvSpPr>
          <p:cNvPr id="13" name="Arrow: Left 12">
            <a:extLst>
              <a:ext uri="{FF2B5EF4-FFF2-40B4-BE49-F238E27FC236}">
                <a16:creationId xmlns:a16="http://schemas.microsoft.com/office/drawing/2014/main" id="{F0FCA93B-5F06-44EF-B322-D705EBE0AE4B}"/>
              </a:ext>
            </a:extLst>
          </p:cNvPr>
          <p:cNvSpPr/>
          <p:nvPr/>
        </p:nvSpPr>
        <p:spPr>
          <a:xfrm rot="1731612">
            <a:off x="4683242" y="3020120"/>
            <a:ext cx="685800" cy="5334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112743F-0B2B-40F0-A6AF-9714C542104E}"/>
              </a:ext>
            </a:extLst>
          </p:cNvPr>
          <p:cNvSpPr txBox="1"/>
          <p:nvPr/>
        </p:nvSpPr>
        <p:spPr>
          <a:xfrm>
            <a:off x="5395031" y="3163669"/>
            <a:ext cx="1877437" cy="646331"/>
          </a:xfrm>
          <a:prstGeom prst="rect">
            <a:avLst/>
          </a:prstGeom>
          <a:noFill/>
        </p:spPr>
        <p:txBody>
          <a:bodyPr wrap="none" rtlCol="0">
            <a:spAutoFit/>
          </a:bodyPr>
          <a:lstStyle/>
          <a:p>
            <a:r>
              <a:rPr lang="en-IN" sz="3600" dirty="0"/>
              <a:t>2820 </a:t>
            </a:r>
            <a:r>
              <a:rPr lang="en-IN" sz="3600" dirty="0" err="1"/>
              <a:t>Wh</a:t>
            </a:r>
            <a:endParaRPr lang="en-IN" sz="3600" dirty="0"/>
          </a:p>
        </p:txBody>
      </p:sp>
      <p:cxnSp>
        <p:nvCxnSpPr>
          <p:cNvPr id="16" name="Straight Connector 15">
            <a:extLst>
              <a:ext uri="{FF2B5EF4-FFF2-40B4-BE49-F238E27FC236}">
                <a16:creationId xmlns:a16="http://schemas.microsoft.com/office/drawing/2014/main" id="{9A311286-CB01-4E7D-9118-6F442EDE6CD9}"/>
              </a:ext>
            </a:extLst>
          </p:cNvPr>
          <p:cNvCxnSpPr>
            <a:cxnSpLocks/>
          </p:cNvCxnSpPr>
          <p:nvPr/>
        </p:nvCxnSpPr>
        <p:spPr>
          <a:xfrm flipH="1">
            <a:off x="5517426" y="3504214"/>
            <a:ext cx="1755042" cy="771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880A09F-4507-47B1-940C-6266F9DE040F}"/>
              </a:ext>
            </a:extLst>
          </p:cNvPr>
          <p:cNvSpPr txBox="1"/>
          <p:nvPr/>
        </p:nvSpPr>
        <p:spPr>
          <a:xfrm>
            <a:off x="7006442" y="1443225"/>
            <a:ext cx="2518895" cy="954107"/>
          </a:xfrm>
          <a:prstGeom prst="rect">
            <a:avLst/>
          </a:prstGeom>
          <a:noFill/>
        </p:spPr>
        <p:txBody>
          <a:bodyPr wrap="none" rtlCol="0">
            <a:spAutoFit/>
          </a:bodyPr>
          <a:lstStyle/>
          <a:p>
            <a:pPr algn="ctr"/>
            <a:r>
              <a:rPr lang="en-IN" sz="2800" dirty="0">
                <a:solidFill>
                  <a:srgbClr val="002060"/>
                </a:solidFill>
                <a:effectLst>
                  <a:outerShdw blurRad="38100" dist="38100" dir="2700000" algn="tl">
                    <a:srgbClr val="000000">
                      <a:alpha val="43137"/>
                    </a:srgbClr>
                  </a:outerShdw>
                </a:effectLst>
              </a:rPr>
              <a:t>Loss in DC to AC</a:t>
            </a:r>
          </a:p>
          <a:p>
            <a:pPr algn="ctr"/>
            <a:r>
              <a:rPr lang="en-IN" sz="2800" dirty="0">
                <a:solidFill>
                  <a:srgbClr val="002060"/>
                </a:solidFill>
                <a:effectLst>
                  <a:outerShdw blurRad="38100" dist="38100" dir="2700000" algn="tl">
                    <a:srgbClr val="000000">
                      <a:alpha val="43137"/>
                    </a:srgbClr>
                  </a:outerShdw>
                </a:effectLst>
                <a:sym typeface="Symbol" panose="05050102010706020507" pitchFamily="18" charset="2"/>
              </a:rPr>
              <a:t>=</a:t>
            </a:r>
            <a:r>
              <a:rPr lang="en-IN" sz="2800" dirty="0">
                <a:solidFill>
                  <a:srgbClr val="002060"/>
                </a:solidFill>
                <a:effectLst>
                  <a:outerShdw blurRad="38100" dist="38100" dir="2700000" algn="tl">
                    <a:srgbClr val="000000">
                      <a:alpha val="43137"/>
                    </a:srgbClr>
                  </a:outerShdw>
                </a:effectLst>
              </a:rPr>
              <a:t>90-97%</a:t>
            </a:r>
          </a:p>
        </p:txBody>
      </p:sp>
      <p:sp>
        <p:nvSpPr>
          <p:cNvPr id="21" name="TextBox 20">
            <a:extLst>
              <a:ext uri="{FF2B5EF4-FFF2-40B4-BE49-F238E27FC236}">
                <a16:creationId xmlns:a16="http://schemas.microsoft.com/office/drawing/2014/main" id="{07BC457E-0C63-4774-96D9-FBC710DA0386}"/>
              </a:ext>
            </a:extLst>
          </p:cNvPr>
          <p:cNvSpPr txBox="1"/>
          <p:nvPr/>
        </p:nvSpPr>
        <p:spPr>
          <a:xfrm>
            <a:off x="7991073" y="2617834"/>
            <a:ext cx="1202572" cy="523220"/>
          </a:xfrm>
          <a:prstGeom prst="rect">
            <a:avLst/>
          </a:prstGeom>
          <a:noFill/>
        </p:spPr>
        <p:txBody>
          <a:bodyPr wrap="none" rtlCol="0">
            <a:spAutoFit/>
          </a:bodyPr>
          <a:lstStyle/>
          <a:p>
            <a:pPr algn="ctr"/>
            <a:r>
              <a:rPr lang="en-IN" sz="2800" dirty="0">
                <a:solidFill>
                  <a:srgbClr val="FF0000"/>
                </a:solidFill>
                <a:effectLst>
                  <a:outerShdw blurRad="38100" dist="38100" dir="2700000" algn="tl">
                    <a:srgbClr val="000000">
                      <a:alpha val="43137"/>
                    </a:srgbClr>
                  </a:outerShdw>
                </a:effectLst>
                <a:sym typeface="Symbol" panose="05050102010706020507" pitchFamily="18" charset="2"/>
              </a:rPr>
              <a:t>=</a:t>
            </a:r>
            <a:r>
              <a:rPr lang="en-IN" sz="2800" dirty="0">
                <a:solidFill>
                  <a:srgbClr val="FF0000"/>
                </a:solidFill>
                <a:effectLst>
                  <a:outerShdw blurRad="38100" dist="38100" dir="2700000" algn="tl">
                    <a:srgbClr val="000000">
                      <a:alpha val="43137"/>
                    </a:srgbClr>
                  </a:outerShdw>
                </a:effectLst>
              </a:rPr>
              <a:t>93%</a:t>
            </a:r>
          </a:p>
        </p:txBody>
      </p:sp>
      <p:pic>
        <p:nvPicPr>
          <p:cNvPr id="22" name="Picture 2" descr="http://www.geesysindia.com/img/geesys-home-ups.jpg">
            <a:extLst>
              <a:ext uri="{FF2B5EF4-FFF2-40B4-BE49-F238E27FC236}">
                <a16:creationId xmlns:a16="http://schemas.microsoft.com/office/drawing/2014/main" id="{BEE1C40B-939F-4C4F-AA01-28FE0287B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161" y="1161756"/>
            <a:ext cx="2838568" cy="1562348"/>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Left 22">
            <a:extLst>
              <a:ext uri="{FF2B5EF4-FFF2-40B4-BE49-F238E27FC236}">
                <a16:creationId xmlns:a16="http://schemas.microsoft.com/office/drawing/2014/main" id="{D68DC75B-E9A6-4CFD-9E75-6224CA93C0D3}"/>
              </a:ext>
            </a:extLst>
          </p:cNvPr>
          <p:cNvSpPr/>
          <p:nvPr/>
        </p:nvSpPr>
        <p:spPr>
          <a:xfrm rot="1749008">
            <a:off x="4653842" y="3189802"/>
            <a:ext cx="1371600" cy="5050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7EF5C15-D2E9-4FB9-AB98-5CC097C29A61}"/>
              </a:ext>
            </a:extLst>
          </p:cNvPr>
          <p:cNvSpPr txBox="1"/>
          <p:nvPr/>
        </p:nvSpPr>
        <p:spPr>
          <a:xfrm>
            <a:off x="5449254" y="3903762"/>
            <a:ext cx="3978974" cy="523220"/>
          </a:xfrm>
          <a:prstGeom prst="rect">
            <a:avLst/>
          </a:prstGeom>
          <a:noFill/>
        </p:spPr>
        <p:txBody>
          <a:bodyPr wrap="none" rtlCol="0">
            <a:spAutoFit/>
          </a:bodyPr>
          <a:lstStyle/>
          <a:p>
            <a:pPr algn="ctr"/>
            <a:r>
              <a:rPr lang="en-IN" sz="2800" dirty="0">
                <a:solidFill>
                  <a:srgbClr val="FF0000"/>
                </a:solidFill>
                <a:effectLst>
                  <a:outerShdw blurRad="38100" dist="38100" dir="2700000" algn="tl">
                    <a:srgbClr val="000000">
                      <a:alpha val="43137"/>
                    </a:srgbClr>
                  </a:outerShdw>
                </a:effectLst>
                <a:sym typeface="Symbol" panose="05050102010706020507" pitchFamily="18" charset="2"/>
              </a:rPr>
              <a:t>2820 / 0.93 = 3032.25 </a:t>
            </a:r>
            <a:r>
              <a:rPr lang="en-IN" sz="2800" dirty="0" err="1">
                <a:solidFill>
                  <a:srgbClr val="FF0000"/>
                </a:solidFill>
                <a:effectLst>
                  <a:outerShdw blurRad="38100" dist="38100" dir="2700000" algn="tl">
                    <a:srgbClr val="000000">
                      <a:alpha val="43137"/>
                    </a:srgbClr>
                  </a:outerShdw>
                </a:effectLst>
                <a:sym typeface="Symbol" panose="05050102010706020507" pitchFamily="18" charset="2"/>
              </a:rPr>
              <a:t>Wh</a:t>
            </a:r>
            <a:endParaRPr lang="en-IN" sz="2800"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67579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2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0A4A-F471-410E-A02E-1D677478C241}"/>
              </a:ext>
            </a:extLst>
          </p:cNvPr>
          <p:cNvSpPr>
            <a:spLocks noGrp="1"/>
          </p:cNvSpPr>
          <p:nvPr>
            <p:ph type="title"/>
          </p:nvPr>
        </p:nvSpPr>
        <p:spPr>
          <a:xfrm>
            <a:off x="698500" y="152400"/>
            <a:ext cx="8763000" cy="762000"/>
          </a:xfrm>
        </p:spPr>
        <p:txBody>
          <a:bodyPr>
            <a:noAutofit/>
          </a:bodyPr>
          <a:lstStyle/>
          <a:p>
            <a:r>
              <a:rPr lang="en-IN" sz="5400" b="1" dirty="0">
                <a:solidFill>
                  <a:srgbClr val="FF0000"/>
                </a:solidFill>
                <a:latin typeface="+mn-lt"/>
              </a:rPr>
              <a:t>2. Sizing of batteries</a:t>
            </a:r>
          </a:p>
        </p:txBody>
      </p:sp>
      <p:sp>
        <p:nvSpPr>
          <p:cNvPr id="3" name="Content Placeholder 2">
            <a:extLst>
              <a:ext uri="{FF2B5EF4-FFF2-40B4-BE49-F238E27FC236}">
                <a16:creationId xmlns:a16="http://schemas.microsoft.com/office/drawing/2014/main" id="{17DCA310-9F99-4F47-86DE-0B45631B4067}"/>
              </a:ext>
            </a:extLst>
          </p:cNvPr>
          <p:cNvSpPr>
            <a:spLocks noGrp="1"/>
          </p:cNvSpPr>
          <p:nvPr>
            <p:ph idx="1"/>
          </p:nvPr>
        </p:nvSpPr>
        <p:spPr>
          <a:xfrm>
            <a:off x="698500" y="914400"/>
            <a:ext cx="8763000" cy="6248400"/>
          </a:xfrm>
        </p:spPr>
        <p:txBody>
          <a:bodyPr>
            <a:noAutofit/>
          </a:bodyPr>
          <a:lstStyle/>
          <a:p>
            <a:r>
              <a:rPr lang="en-US" sz="2800" dirty="0"/>
              <a:t>Energy Required = 3032.25 </a:t>
            </a:r>
            <a:r>
              <a:rPr lang="en-US" sz="2800" dirty="0" err="1"/>
              <a:t>Wh</a:t>
            </a:r>
            <a:r>
              <a:rPr lang="en-US" sz="2800" dirty="0"/>
              <a:t> </a:t>
            </a:r>
          </a:p>
          <a:p>
            <a:r>
              <a:rPr lang="en-US" sz="2800" dirty="0"/>
              <a:t>System Voltage = 24 V</a:t>
            </a:r>
          </a:p>
          <a:p>
            <a:pPr marL="0" indent="0" algn="ctr">
              <a:buNone/>
            </a:pPr>
            <a:r>
              <a:rPr lang="en-US" sz="2800" dirty="0">
                <a:solidFill>
                  <a:srgbClr val="FF0000"/>
                </a:solidFill>
                <a:effectLst>
                  <a:outerShdw blurRad="38100" dist="38100" dir="2700000" algn="tl">
                    <a:srgbClr val="000000">
                      <a:alpha val="43137"/>
                    </a:srgbClr>
                  </a:outerShdw>
                </a:effectLst>
              </a:rPr>
              <a:t>How many batteries and of what size of batteries are required?</a:t>
            </a:r>
          </a:p>
          <a:p>
            <a:pPr marL="0" indent="0">
              <a:buNone/>
            </a:pPr>
            <a:r>
              <a:rPr lang="en-US" sz="2800" dirty="0"/>
              <a:t>Battery parameters:</a:t>
            </a:r>
          </a:p>
          <a:p>
            <a:r>
              <a:rPr lang="en-US" sz="2800" dirty="0">
                <a:solidFill>
                  <a:srgbClr val="002060"/>
                </a:solidFill>
              </a:rPr>
              <a:t>Depth of discharge (DoD) of battery (60% to 80%)</a:t>
            </a:r>
          </a:p>
          <a:p>
            <a:r>
              <a:rPr lang="en-US" sz="2800" dirty="0">
                <a:solidFill>
                  <a:srgbClr val="002060"/>
                </a:solidFill>
              </a:rPr>
              <a:t>Voltage and ampere-hour (Ah) capacity of the battery</a:t>
            </a:r>
          </a:p>
          <a:p>
            <a:r>
              <a:rPr lang="en-US" sz="2800" dirty="0">
                <a:solidFill>
                  <a:srgbClr val="002060"/>
                </a:solidFill>
              </a:rPr>
              <a:t>Number of days of autonomy</a:t>
            </a:r>
          </a:p>
          <a:p>
            <a:pPr marL="0" indent="0">
              <a:buNone/>
            </a:pPr>
            <a:endParaRPr lang="en-US" sz="2800" dirty="0"/>
          </a:p>
          <a:p>
            <a:pPr marL="0" indent="0">
              <a:buNone/>
            </a:pPr>
            <a:r>
              <a:rPr lang="en-US" sz="2800" dirty="0"/>
              <a:t>12 V, 100 Ah Lead Acid Battery</a:t>
            </a:r>
          </a:p>
          <a:p>
            <a:pPr marL="0" indent="0">
              <a:buNone/>
            </a:pPr>
            <a:r>
              <a:rPr lang="en-US" sz="2800" dirty="0"/>
              <a:t>DoD of 70%. </a:t>
            </a:r>
          </a:p>
          <a:p>
            <a:pPr marL="0" indent="0">
              <a:buNone/>
            </a:pPr>
            <a:r>
              <a:rPr lang="en-US" sz="2800" dirty="0"/>
              <a:t> </a:t>
            </a:r>
          </a:p>
        </p:txBody>
      </p:sp>
      <p:pic>
        <p:nvPicPr>
          <p:cNvPr id="5122" name="Picture 2" descr="https://is.alicdn.com/img/pb/518/178/221/1248162782957jpg.jpg">
            <a:extLst>
              <a:ext uri="{FF2B5EF4-FFF2-40B4-BE49-F238E27FC236}">
                <a16:creationId xmlns:a16="http://schemas.microsoft.com/office/drawing/2014/main" id="{B2B1CE17-FFA1-4BC0-8758-76167C7413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5583" y="4505325"/>
            <a:ext cx="3851413" cy="2657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EDBF18F-5734-4011-A806-7B00ACA6E83A}"/>
              </a:ext>
            </a:extLst>
          </p:cNvPr>
          <p:cNvSpPr/>
          <p:nvPr/>
        </p:nvSpPr>
        <p:spPr>
          <a:xfrm>
            <a:off x="1803400" y="6705600"/>
            <a:ext cx="7023846" cy="584775"/>
          </a:xfrm>
          <a:prstGeom prst="rect">
            <a:avLst/>
          </a:prstGeom>
        </p:spPr>
        <p:txBody>
          <a:bodyPr wrap="none">
            <a:spAutoFit/>
          </a:bodyPr>
          <a:lstStyle/>
          <a:p>
            <a:r>
              <a:rPr lang="en-US" sz="3200" b="1" dirty="0">
                <a:solidFill>
                  <a:srgbClr val="FF0000"/>
                </a:solidFill>
                <a:effectLst>
                  <a:outerShdw blurRad="38100" dist="38100" dir="2700000" algn="tl">
                    <a:srgbClr val="000000">
                      <a:alpha val="43137"/>
                    </a:srgbClr>
                  </a:outerShdw>
                </a:effectLst>
              </a:rPr>
              <a:t>100 × 0.70 = 70 Ah is the usable capacity</a:t>
            </a:r>
            <a:endParaRPr lang="en-IN" sz="32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7994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0A4A-F471-410E-A02E-1D677478C241}"/>
              </a:ext>
            </a:extLst>
          </p:cNvPr>
          <p:cNvSpPr>
            <a:spLocks noGrp="1"/>
          </p:cNvSpPr>
          <p:nvPr>
            <p:ph type="title"/>
          </p:nvPr>
        </p:nvSpPr>
        <p:spPr>
          <a:xfrm>
            <a:off x="698500" y="152400"/>
            <a:ext cx="8763000" cy="762000"/>
          </a:xfrm>
        </p:spPr>
        <p:txBody>
          <a:bodyPr>
            <a:noAutofit/>
          </a:bodyPr>
          <a:lstStyle/>
          <a:p>
            <a:r>
              <a:rPr lang="en-IN" sz="5400" b="1" dirty="0">
                <a:solidFill>
                  <a:srgbClr val="FF0000"/>
                </a:solidFill>
                <a:latin typeface="+mn-lt"/>
              </a:rPr>
              <a:t>Sizing of batteries</a:t>
            </a:r>
          </a:p>
        </p:txBody>
      </p:sp>
      <p:sp>
        <p:nvSpPr>
          <p:cNvPr id="3" name="Content Placeholder 2">
            <a:extLst>
              <a:ext uri="{FF2B5EF4-FFF2-40B4-BE49-F238E27FC236}">
                <a16:creationId xmlns:a16="http://schemas.microsoft.com/office/drawing/2014/main" id="{17DCA310-9F99-4F47-86DE-0B45631B4067}"/>
              </a:ext>
            </a:extLst>
          </p:cNvPr>
          <p:cNvSpPr>
            <a:spLocks noGrp="1"/>
          </p:cNvSpPr>
          <p:nvPr>
            <p:ph idx="1"/>
          </p:nvPr>
        </p:nvSpPr>
        <p:spPr>
          <a:xfrm>
            <a:off x="395642" y="914400"/>
            <a:ext cx="8763000" cy="1219200"/>
          </a:xfrm>
        </p:spPr>
        <p:txBody>
          <a:bodyPr>
            <a:noAutofit/>
          </a:bodyPr>
          <a:lstStyle/>
          <a:p>
            <a:pPr marL="0" indent="0">
              <a:buNone/>
            </a:pPr>
            <a:r>
              <a:rPr lang="en-US" sz="2800" dirty="0"/>
              <a:t>Energy from battery = Voltage x Ah of battery </a:t>
            </a:r>
          </a:p>
          <a:p>
            <a:pPr marL="0" indent="0">
              <a:buNone/>
            </a:pPr>
            <a:r>
              <a:rPr lang="en-US" sz="2800" dirty="0"/>
              <a:t>= 12V x 70 Ah = 840 </a:t>
            </a:r>
            <a:r>
              <a:rPr lang="en-US" sz="2800" dirty="0" err="1"/>
              <a:t>Wh</a:t>
            </a:r>
            <a:endParaRPr lang="en-US" sz="2800" dirty="0"/>
          </a:p>
          <a:p>
            <a:pPr marL="0" indent="0">
              <a:buNone/>
            </a:pPr>
            <a:endParaRPr lang="en-US" sz="2800" dirty="0"/>
          </a:p>
        </p:txBody>
      </p:sp>
      <p:pic>
        <p:nvPicPr>
          <p:cNvPr id="6" name="Picture 5">
            <a:extLst>
              <a:ext uri="{FF2B5EF4-FFF2-40B4-BE49-F238E27FC236}">
                <a16:creationId xmlns:a16="http://schemas.microsoft.com/office/drawing/2014/main" id="{A0405966-C59F-4935-9819-ECDD1C2F8EC6}"/>
              </a:ext>
            </a:extLst>
          </p:cNvPr>
          <p:cNvPicPr>
            <a:picLocks noChangeAspect="1"/>
          </p:cNvPicPr>
          <p:nvPr/>
        </p:nvPicPr>
        <p:blipFill>
          <a:blip r:embed="rId3"/>
          <a:stretch>
            <a:fillRect/>
          </a:stretch>
        </p:blipFill>
        <p:spPr>
          <a:xfrm>
            <a:off x="4902200" y="2545312"/>
            <a:ext cx="5257800" cy="2374871"/>
          </a:xfrm>
          <a:prstGeom prst="rect">
            <a:avLst/>
          </a:prstGeom>
        </p:spPr>
      </p:pic>
      <p:sp>
        <p:nvSpPr>
          <p:cNvPr id="5" name="Rectangle 4">
            <a:extLst>
              <a:ext uri="{FF2B5EF4-FFF2-40B4-BE49-F238E27FC236}">
                <a16:creationId xmlns:a16="http://schemas.microsoft.com/office/drawing/2014/main" id="{D10BF2CA-10AA-432D-BAFC-64DDA68334EF}"/>
              </a:ext>
            </a:extLst>
          </p:cNvPr>
          <p:cNvSpPr/>
          <p:nvPr/>
        </p:nvSpPr>
        <p:spPr>
          <a:xfrm>
            <a:off x="431800" y="2058168"/>
            <a:ext cx="9829800" cy="1384995"/>
          </a:xfrm>
          <a:prstGeom prst="rect">
            <a:avLst/>
          </a:prstGeom>
        </p:spPr>
        <p:txBody>
          <a:bodyPr wrap="square">
            <a:spAutoFit/>
          </a:bodyPr>
          <a:lstStyle/>
          <a:p>
            <a:r>
              <a:rPr lang="en-US" sz="2800" dirty="0"/>
              <a:t>No of battery required = Energy required point B /Battery Energy </a:t>
            </a:r>
          </a:p>
          <a:p>
            <a:r>
              <a:rPr lang="en-US" sz="2800" dirty="0"/>
              <a:t>= 3032.25/840 = 3.6  = 4</a:t>
            </a:r>
          </a:p>
          <a:p>
            <a:endParaRPr lang="en-US" sz="2800" dirty="0"/>
          </a:p>
        </p:txBody>
      </p:sp>
      <p:sp>
        <p:nvSpPr>
          <p:cNvPr id="7" name="Rectangle 6">
            <a:extLst>
              <a:ext uri="{FF2B5EF4-FFF2-40B4-BE49-F238E27FC236}">
                <a16:creationId xmlns:a16="http://schemas.microsoft.com/office/drawing/2014/main" id="{C27025B3-1BED-4EA6-8CF3-E0FA2472879F}"/>
              </a:ext>
            </a:extLst>
          </p:cNvPr>
          <p:cNvSpPr/>
          <p:nvPr/>
        </p:nvSpPr>
        <p:spPr>
          <a:xfrm>
            <a:off x="443155" y="3304262"/>
            <a:ext cx="4713045" cy="3539430"/>
          </a:xfrm>
          <a:prstGeom prst="rect">
            <a:avLst/>
          </a:prstGeom>
        </p:spPr>
        <p:txBody>
          <a:bodyPr wrap="square">
            <a:spAutoFit/>
          </a:bodyPr>
          <a:lstStyle/>
          <a:p>
            <a:r>
              <a:rPr lang="en-US" sz="2800" b="1" dirty="0">
                <a:solidFill>
                  <a:srgbClr val="FF0000"/>
                </a:solidFill>
                <a:effectLst>
                  <a:outerShdw blurRad="38100" dist="38100" dir="2700000" algn="tl">
                    <a:srgbClr val="000000">
                      <a:alpha val="43137"/>
                    </a:srgbClr>
                  </a:outerShdw>
                </a:effectLst>
              </a:rPr>
              <a:t>System Voltage = 24V</a:t>
            </a:r>
          </a:p>
          <a:p>
            <a:endParaRPr lang="en-US" sz="2800" dirty="0"/>
          </a:p>
          <a:p>
            <a:r>
              <a:rPr lang="en-US" sz="2800" dirty="0"/>
              <a:t>Therefore, in order to get 24 V, two 12 V batteries should be connected in series to get 24 V terminal voltage. </a:t>
            </a:r>
          </a:p>
          <a:p>
            <a:endParaRPr lang="en-US" sz="2800" dirty="0"/>
          </a:p>
          <a:p>
            <a:r>
              <a:rPr lang="en-US" sz="2800" dirty="0"/>
              <a:t>so combination is 2 x 2,</a:t>
            </a:r>
            <a:endParaRPr lang="en-IN" sz="2800" dirty="0"/>
          </a:p>
        </p:txBody>
      </p:sp>
      <p:grpSp>
        <p:nvGrpSpPr>
          <p:cNvPr id="14" name="Group 13">
            <a:extLst>
              <a:ext uri="{FF2B5EF4-FFF2-40B4-BE49-F238E27FC236}">
                <a16:creationId xmlns:a16="http://schemas.microsoft.com/office/drawing/2014/main" id="{996108B1-F60B-4AB9-AC34-193654AC3CBC}"/>
              </a:ext>
            </a:extLst>
          </p:cNvPr>
          <p:cNvGrpSpPr/>
          <p:nvPr/>
        </p:nvGrpSpPr>
        <p:grpSpPr>
          <a:xfrm>
            <a:off x="6832600" y="5181600"/>
            <a:ext cx="2809875" cy="1971675"/>
            <a:chOff x="6832600" y="5181600"/>
            <a:chExt cx="2809875" cy="1971675"/>
          </a:xfrm>
        </p:grpSpPr>
        <p:pic>
          <p:nvPicPr>
            <p:cNvPr id="8" name="Picture 7">
              <a:extLst>
                <a:ext uri="{FF2B5EF4-FFF2-40B4-BE49-F238E27FC236}">
                  <a16:creationId xmlns:a16="http://schemas.microsoft.com/office/drawing/2014/main" id="{76176723-235C-47F7-AD5D-FA99078CA41E}"/>
                </a:ext>
              </a:extLst>
            </p:cNvPr>
            <p:cNvPicPr>
              <a:picLocks noChangeAspect="1"/>
            </p:cNvPicPr>
            <p:nvPr/>
          </p:nvPicPr>
          <p:blipFill>
            <a:blip r:embed="rId4"/>
            <a:stretch>
              <a:fillRect/>
            </a:stretch>
          </p:blipFill>
          <p:spPr>
            <a:xfrm>
              <a:off x="7899400" y="5181600"/>
              <a:ext cx="1743075" cy="1971675"/>
            </a:xfrm>
            <a:prstGeom prst="rect">
              <a:avLst/>
            </a:prstGeom>
          </p:spPr>
        </p:pic>
        <p:cxnSp>
          <p:nvCxnSpPr>
            <p:cNvPr id="10" name="Straight Connector 9">
              <a:extLst>
                <a:ext uri="{FF2B5EF4-FFF2-40B4-BE49-F238E27FC236}">
                  <a16:creationId xmlns:a16="http://schemas.microsoft.com/office/drawing/2014/main" id="{D636C7A2-3920-475D-BB24-791DE58FFDA4}"/>
                </a:ext>
              </a:extLst>
            </p:cNvPr>
            <p:cNvCxnSpPr>
              <a:cxnSpLocks/>
            </p:cNvCxnSpPr>
            <p:nvPr/>
          </p:nvCxnSpPr>
          <p:spPr>
            <a:xfrm flipH="1">
              <a:off x="7061200" y="5181600"/>
              <a:ext cx="1785938" cy="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F185ADD0-3BF3-48E2-839A-B64E5CA07330}"/>
                </a:ext>
              </a:extLst>
            </p:cNvPr>
            <p:cNvCxnSpPr>
              <a:cxnSpLocks/>
            </p:cNvCxnSpPr>
            <p:nvPr/>
          </p:nvCxnSpPr>
          <p:spPr>
            <a:xfrm flipH="1">
              <a:off x="7061200" y="7153275"/>
              <a:ext cx="1557338" cy="0"/>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15FBB719-A598-4D17-A115-679A19B4130C}"/>
                </a:ext>
              </a:extLst>
            </p:cNvPr>
            <p:cNvSpPr txBox="1"/>
            <p:nvPr/>
          </p:nvSpPr>
          <p:spPr>
            <a:xfrm>
              <a:off x="6832600" y="5943600"/>
              <a:ext cx="1143000" cy="923330"/>
            </a:xfrm>
            <a:prstGeom prst="rect">
              <a:avLst/>
            </a:prstGeom>
            <a:noFill/>
          </p:spPr>
          <p:txBody>
            <a:bodyPr wrap="square" rtlCol="0">
              <a:spAutoFit/>
            </a:bodyPr>
            <a:lstStyle/>
            <a:p>
              <a:r>
                <a:rPr lang="en-IN" dirty="0"/>
                <a:t>24V,</a:t>
              </a:r>
            </a:p>
            <a:p>
              <a:r>
                <a:rPr lang="en-IN" dirty="0"/>
                <a:t>140 Ah</a:t>
              </a:r>
            </a:p>
            <a:p>
              <a:r>
                <a:rPr lang="en-IN" dirty="0"/>
                <a:t>Available</a:t>
              </a:r>
            </a:p>
          </p:txBody>
        </p:sp>
      </p:grpSp>
    </p:spTree>
    <p:extLst>
      <p:ext uri="{BB962C8B-B14F-4D97-AF65-F5344CB8AC3E}">
        <p14:creationId xmlns:p14="http://schemas.microsoft.com/office/powerpoint/2010/main" val="93220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EDBB-4541-4DFE-9045-1C8EF5FAC07C}"/>
              </a:ext>
            </a:extLst>
          </p:cNvPr>
          <p:cNvSpPr>
            <a:spLocks noGrp="1"/>
          </p:cNvSpPr>
          <p:nvPr>
            <p:ph type="title"/>
          </p:nvPr>
        </p:nvSpPr>
        <p:spPr>
          <a:xfrm>
            <a:off x="687144" y="228600"/>
            <a:ext cx="8763000" cy="990600"/>
          </a:xfrm>
        </p:spPr>
        <p:txBody>
          <a:bodyPr>
            <a:noAutofit/>
          </a:bodyPr>
          <a:lstStyle/>
          <a:p>
            <a:r>
              <a:rPr lang="en-US" sz="5400" b="1" dirty="0">
                <a:solidFill>
                  <a:srgbClr val="FF0000"/>
                </a:solidFill>
                <a:latin typeface="+mn-lt"/>
              </a:rPr>
              <a:t>Number of days of autonomy</a:t>
            </a:r>
            <a:endParaRPr lang="en-IN" sz="5400" b="1" dirty="0">
              <a:solidFill>
                <a:srgbClr val="FF0000"/>
              </a:solidFill>
              <a:latin typeface="+mn-lt"/>
            </a:endParaRPr>
          </a:p>
        </p:txBody>
      </p:sp>
      <p:sp>
        <p:nvSpPr>
          <p:cNvPr id="3" name="Content Placeholder 2">
            <a:extLst>
              <a:ext uri="{FF2B5EF4-FFF2-40B4-BE49-F238E27FC236}">
                <a16:creationId xmlns:a16="http://schemas.microsoft.com/office/drawing/2014/main" id="{62929993-297B-4476-9AEC-02A7D002B7AE}"/>
              </a:ext>
            </a:extLst>
          </p:cNvPr>
          <p:cNvSpPr>
            <a:spLocks noGrp="1"/>
          </p:cNvSpPr>
          <p:nvPr>
            <p:ph idx="1"/>
          </p:nvPr>
        </p:nvSpPr>
        <p:spPr>
          <a:xfrm>
            <a:off x="660549" y="1371600"/>
            <a:ext cx="8763000" cy="5749220"/>
          </a:xfrm>
        </p:spPr>
        <p:txBody>
          <a:bodyPr>
            <a:normAutofit/>
          </a:bodyPr>
          <a:lstStyle/>
          <a:p>
            <a:r>
              <a:rPr lang="en-US" sz="2800" dirty="0"/>
              <a:t>Number of days the battery should be able to supply the energy to load even when no sunshine (assuming on completely cloudy days, no energy is generated by PV panels). </a:t>
            </a:r>
          </a:p>
          <a:p>
            <a:r>
              <a:rPr lang="en-US" sz="2800" dirty="0"/>
              <a:t>2 days’ autonomy means the battery bank should be able to supply the energy to the load where there is no sunshine for 2 days. </a:t>
            </a:r>
          </a:p>
          <a:p>
            <a:r>
              <a:rPr lang="en-US" sz="2800" dirty="0"/>
              <a:t>Thus, the battery bank size should be increased. </a:t>
            </a:r>
          </a:p>
          <a:p>
            <a:pPr marL="0" indent="0" algn="ctr">
              <a:buNone/>
            </a:pPr>
            <a:r>
              <a:rPr lang="en-US" sz="2800" b="1" dirty="0">
                <a:solidFill>
                  <a:srgbClr val="002060"/>
                </a:solidFill>
                <a:effectLst>
                  <a:outerShdw blurRad="38100" dist="38100" dir="2700000" algn="tl">
                    <a:srgbClr val="000000">
                      <a:alpha val="43137"/>
                    </a:srgbClr>
                  </a:outerShdw>
                </a:effectLst>
              </a:rPr>
              <a:t>for 2 days’ autonomy, the total energy that needs to be supplied by battery bank is three times than required for zero autonomy case</a:t>
            </a:r>
          </a:p>
          <a:p>
            <a:pPr marL="0" indent="0" algn="ctr">
              <a:buNone/>
            </a:pPr>
            <a:endParaRPr lang="en-US" sz="2800" b="1" dirty="0">
              <a:solidFill>
                <a:srgbClr val="002060"/>
              </a:solidFill>
              <a:effectLst>
                <a:outerShdw blurRad="38100" dist="38100" dir="2700000" algn="tl">
                  <a:srgbClr val="000000">
                    <a:alpha val="43137"/>
                  </a:srgbClr>
                </a:outerShdw>
              </a:effectLst>
            </a:endParaRPr>
          </a:p>
          <a:p>
            <a:pPr marL="0" indent="0" algn="ctr">
              <a:buNone/>
            </a:pPr>
            <a:endParaRPr lang="en-IN" sz="2800" b="1" dirty="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014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EDBB-4541-4DFE-9045-1C8EF5FAC07C}"/>
              </a:ext>
            </a:extLst>
          </p:cNvPr>
          <p:cNvSpPr>
            <a:spLocks noGrp="1"/>
          </p:cNvSpPr>
          <p:nvPr>
            <p:ph type="title"/>
          </p:nvPr>
        </p:nvSpPr>
        <p:spPr>
          <a:xfrm>
            <a:off x="687144" y="228600"/>
            <a:ext cx="8763000" cy="990600"/>
          </a:xfrm>
        </p:spPr>
        <p:txBody>
          <a:bodyPr>
            <a:noAutofit/>
          </a:bodyPr>
          <a:lstStyle/>
          <a:p>
            <a:r>
              <a:rPr lang="en-US" sz="5400" b="1" dirty="0">
                <a:solidFill>
                  <a:srgbClr val="FF0000"/>
                </a:solidFill>
                <a:latin typeface="+mn-lt"/>
              </a:rPr>
              <a:t>Number of days of autonomy</a:t>
            </a:r>
            <a:endParaRPr lang="en-IN" sz="5400" b="1" dirty="0">
              <a:solidFill>
                <a:srgbClr val="FF0000"/>
              </a:solidFill>
              <a:latin typeface="+mn-lt"/>
            </a:endParaRPr>
          </a:p>
        </p:txBody>
      </p:sp>
      <p:sp>
        <p:nvSpPr>
          <p:cNvPr id="3" name="Content Placeholder 2">
            <a:extLst>
              <a:ext uri="{FF2B5EF4-FFF2-40B4-BE49-F238E27FC236}">
                <a16:creationId xmlns:a16="http://schemas.microsoft.com/office/drawing/2014/main" id="{62929993-297B-4476-9AEC-02A7D002B7AE}"/>
              </a:ext>
            </a:extLst>
          </p:cNvPr>
          <p:cNvSpPr>
            <a:spLocks noGrp="1"/>
          </p:cNvSpPr>
          <p:nvPr>
            <p:ph idx="1"/>
          </p:nvPr>
        </p:nvSpPr>
        <p:spPr>
          <a:xfrm>
            <a:off x="660549" y="1371600"/>
            <a:ext cx="8763000" cy="5749220"/>
          </a:xfrm>
        </p:spPr>
        <p:txBody>
          <a:bodyPr>
            <a:normAutofit/>
          </a:bodyPr>
          <a:lstStyle/>
          <a:p>
            <a:pPr marL="0" indent="0" algn="ctr">
              <a:buNone/>
            </a:pPr>
            <a:r>
              <a:rPr lang="en-US" sz="2800" b="1" dirty="0">
                <a:solidFill>
                  <a:srgbClr val="002060"/>
                </a:solidFill>
                <a:effectLst>
                  <a:outerShdw blurRad="38100" dist="38100" dir="2700000" algn="tl">
                    <a:srgbClr val="000000">
                      <a:alpha val="43137"/>
                    </a:srgbClr>
                  </a:outerShdw>
                </a:effectLst>
              </a:rPr>
              <a:t>4 x 3= 12 Batteries</a:t>
            </a:r>
          </a:p>
          <a:p>
            <a:pPr marL="0" indent="0" algn="ctr">
              <a:buNone/>
            </a:pPr>
            <a:endParaRPr lang="en-IN" sz="2800" b="1" dirty="0">
              <a:solidFill>
                <a:srgbClr val="00206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F268BEA7-4FD6-4C9E-A4B1-764EC6B62BCC}"/>
              </a:ext>
            </a:extLst>
          </p:cNvPr>
          <p:cNvPicPr>
            <a:picLocks noChangeAspect="1"/>
          </p:cNvPicPr>
          <p:nvPr/>
        </p:nvPicPr>
        <p:blipFill>
          <a:blip r:embed="rId2"/>
          <a:stretch>
            <a:fillRect/>
          </a:stretch>
        </p:blipFill>
        <p:spPr>
          <a:xfrm>
            <a:off x="1270000" y="1905000"/>
            <a:ext cx="7860111" cy="4343400"/>
          </a:xfrm>
          <a:prstGeom prst="rect">
            <a:avLst/>
          </a:prstGeom>
        </p:spPr>
      </p:pic>
    </p:spTree>
    <p:extLst>
      <p:ext uri="{BB962C8B-B14F-4D97-AF65-F5344CB8AC3E}">
        <p14:creationId xmlns:p14="http://schemas.microsoft.com/office/powerpoint/2010/main" val="1870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37CD0-DA52-421A-ADEB-E0EC18E300E4}"/>
              </a:ext>
            </a:extLst>
          </p:cNvPr>
          <p:cNvSpPr>
            <a:spLocks noGrp="1"/>
          </p:cNvSpPr>
          <p:nvPr>
            <p:ph type="title"/>
          </p:nvPr>
        </p:nvSpPr>
        <p:spPr>
          <a:xfrm>
            <a:off x="708958" y="228600"/>
            <a:ext cx="9247841" cy="762000"/>
          </a:xfrm>
        </p:spPr>
        <p:txBody>
          <a:bodyPr>
            <a:noAutofit/>
          </a:bodyPr>
          <a:lstStyle/>
          <a:p>
            <a:r>
              <a:rPr lang="en-US" sz="5400" b="1" dirty="0">
                <a:solidFill>
                  <a:srgbClr val="FF0000"/>
                </a:solidFill>
                <a:latin typeface="+mn-lt"/>
              </a:rPr>
              <a:t>3. Sizing of PV modules/Arrays</a:t>
            </a:r>
            <a:endParaRPr lang="en-IN" sz="5400" b="1" dirty="0">
              <a:solidFill>
                <a:srgbClr val="FF0000"/>
              </a:solidFill>
              <a:latin typeface="+mn-lt"/>
            </a:endParaRPr>
          </a:p>
        </p:txBody>
      </p:sp>
      <p:sp>
        <p:nvSpPr>
          <p:cNvPr id="3" name="Content Placeholder 2">
            <a:extLst>
              <a:ext uri="{FF2B5EF4-FFF2-40B4-BE49-F238E27FC236}">
                <a16:creationId xmlns:a16="http://schemas.microsoft.com/office/drawing/2014/main" id="{C1C09718-B67D-42DF-BC62-BA6D5FD658DE}"/>
              </a:ext>
            </a:extLst>
          </p:cNvPr>
          <p:cNvSpPr>
            <a:spLocks noGrp="1"/>
          </p:cNvSpPr>
          <p:nvPr>
            <p:ph idx="1"/>
          </p:nvPr>
        </p:nvSpPr>
        <p:spPr>
          <a:xfrm>
            <a:off x="708958" y="1295400"/>
            <a:ext cx="8763000" cy="6248400"/>
          </a:xfrm>
        </p:spPr>
        <p:txBody>
          <a:bodyPr>
            <a:normAutofit/>
          </a:bodyPr>
          <a:lstStyle/>
          <a:p>
            <a:pPr marL="0" indent="0">
              <a:buNone/>
            </a:pPr>
            <a:r>
              <a:rPr lang="en-US" sz="3200" b="1" dirty="0">
                <a:solidFill>
                  <a:srgbClr val="002060"/>
                </a:solidFill>
                <a:effectLst>
                  <a:outerShdw blurRad="38100" dist="38100" dir="2700000" algn="tl">
                    <a:srgbClr val="000000">
                      <a:alpha val="43137"/>
                    </a:srgbClr>
                  </a:outerShdw>
                </a:effectLst>
              </a:rPr>
              <a:t>Parameters for the PV module sizing: </a:t>
            </a:r>
          </a:p>
          <a:p>
            <a:pPr marL="457200" indent="-457200">
              <a:buFont typeface="+mj-lt"/>
              <a:buAutoNum type="arabicPeriod"/>
            </a:pPr>
            <a:r>
              <a:rPr lang="en-US" sz="2800" dirty="0"/>
              <a:t>Voltage, current and wattage of the module</a:t>
            </a:r>
          </a:p>
          <a:p>
            <a:pPr marL="457200" indent="-457200">
              <a:buFont typeface="+mj-lt"/>
              <a:buAutoNum type="arabicPeriod"/>
            </a:pPr>
            <a:r>
              <a:rPr lang="en-US" sz="2800" dirty="0"/>
              <a:t> Solar radiation at a given location and at given time</a:t>
            </a:r>
          </a:p>
          <a:p>
            <a:pPr marL="457200" indent="-457200">
              <a:buFont typeface="+mj-lt"/>
              <a:buAutoNum type="arabicPeriod"/>
            </a:pPr>
            <a:r>
              <a:rPr lang="en-US" sz="2800" dirty="0"/>
              <a:t>Efficiency of the batteries </a:t>
            </a:r>
          </a:p>
          <a:p>
            <a:pPr marL="457200" indent="-457200">
              <a:buFont typeface="+mj-lt"/>
              <a:buAutoNum type="arabicPeriod"/>
            </a:pPr>
            <a:r>
              <a:rPr lang="en-US" sz="2800" dirty="0"/>
              <a:t>Temperature of the module</a:t>
            </a:r>
          </a:p>
          <a:p>
            <a:pPr marL="457200" indent="-457200">
              <a:buFont typeface="+mj-lt"/>
              <a:buAutoNum type="arabicPeriod"/>
            </a:pPr>
            <a:r>
              <a:rPr lang="en-US" sz="2800" dirty="0"/>
              <a:t>Efficiency of the MPPT and charge controller unit</a:t>
            </a:r>
          </a:p>
          <a:p>
            <a:pPr marL="457200" indent="-457200">
              <a:buFont typeface="+mj-lt"/>
              <a:buAutoNum type="arabicPeriod"/>
            </a:pPr>
            <a:r>
              <a:rPr lang="en-US" sz="2800" dirty="0"/>
              <a:t>Dust level in working environment</a:t>
            </a:r>
          </a:p>
          <a:p>
            <a:pPr marL="457200" indent="-457200">
              <a:buFont typeface="+mj-lt"/>
              <a:buAutoNum type="arabicPeriod"/>
            </a:pPr>
            <a:endParaRPr lang="en-US" sz="2800" dirty="0"/>
          </a:p>
          <a:p>
            <a:pPr marL="0" indent="0" algn="ctr">
              <a:buNone/>
            </a:pPr>
            <a:r>
              <a:rPr lang="en-US" sz="2800" u="sng" dirty="0">
                <a:solidFill>
                  <a:srgbClr val="FF0000"/>
                </a:solidFill>
                <a:effectLst>
                  <a:outerShdw blurRad="38100" dist="38100" dir="2700000" algn="tl">
                    <a:srgbClr val="000000">
                      <a:alpha val="43137"/>
                    </a:srgbClr>
                  </a:outerShdw>
                </a:effectLst>
              </a:rPr>
              <a:t>PV module capacity should be designed to supply only daily energy requirements of load</a:t>
            </a:r>
          </a:p>
          <a:p>
            <a:pPr marL="0" indent="0" algn="ctr">
              <a:buNone/>
            </a:pPr>
            <a:r>
              <a:rPr lang="en-US" sz="2800" dirty="0">
                <a:solidFill>
                  <a:srgbClr val="002060"/>
                </a:solidFill>
                <a:effectLst>
                  <a:outerShdw blurRad="38100" dist="38100" dir="2700000" algn="tl">
                    <a:srgbClr val="000000">
                      <a:alpha val="43137"/>
                    </a:srgbClr>
                  </a:outerShdw>
                </a:effectLst>
              </a:rPr>
              <a:t>In case when battery bank is designed for certain autonomy, the total energy stored in the battery is much more than the daily energy consumed by load</a:t>
            </a:r>
          </a:p>
          <a:p>
            <a:pPr marL="457200" indent="-457200">
              <a:buFont typeface="+mj-lt"/>
              <a:buAutoNum type="arabicPeriod"/>
            </a:pPr>
            <a:endParaRPr lang="en-IN" sz="2800" dirty="0"/>
          </a:p>
        </p:txBody>
      </p:sp>
    </p:spTree>
    <p:extLst>
      <p:ext uri="{BB962C8B-B14F-4D97-AF65-F5344CB8AC3E}">
        <p14:creationId xmlns:p14="http://schemas.microsoft.com/office/powerpoint/2010/main" val="135124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
          <p:cNvSpPr>
            <a:spLocks noChangeArrowheads="1"/>
          </p:cNvSpPr>
          <p:nvPr/>
        </p:nvSpPr>
        <p:spPr bwMode="auto">
          <a:xfrm>
            <a:off x="338667" y="959556"/>
            <a:ext cx="9398000" cy="1938992"/>
          </a:xfrm>
          <a:prstGeom prst="rect">
            <a:avLst/>
          </a:prstGeom>
          <a:noFill/>
          <a:ln w="9525">
            <a:noFill/>
            <a:miter lim="800000"/>
            <a:headEnd/>
            <a:tailEnd/>
          </a:ln>
        </p:spPr>
        <p:txBody>
          <a:bodyPr>
            <a:spAutoFit/>
          </a:bodyPr>
          <a:lstStyle/>
          <a:p>
            <a:pPr algn="just"/>
            <a:r>
              <a:rPr lang="en-IN" sz="2000">
                <a:solidFill>
                  <a:srgbClr val="0070C0"/>
                </a:solidFill>
              </a:rPr>
              <a:t>An important factor in top contact design is that of resistive losses in the emitter. As discussed in the </a:t>
            </a:r>
            <a:r>
              <a:rPr lang="en-IN" sz="2000">
                <a:solidFill>
                  <a:srgbClr val="0070C0"/>
                </a:solidFill>
                <a:hlinkClick r:id="rId2"/>
              </a:rPr>
              <a:t>Emitter Resistance</a:t>
            </a:r>
            <a:r>
              <a:rPr lang="en-IN" sz="2000">
                <a:solidFill>
                  <a:srgbClr val="0070C0"/>
                </a:solidFill>
              </a:rPr>
              <a:t> section: </a:t>
            </a:r>
          </a:p>
          <a:p>
            <a:pPr algn="just"/>
            <a:endParaRPr lang="en-IN" sz="2000">
              <a:solidFill>
                <a:srgbClr val="0070C0"/>
              </a:solidFill>
            </a:endParaRPr>
          </a:p>
          <a:p>
            <a:pPr algn="just">
              <a:buFont typeface="Wingdings" pitchFamily="2" charset="2"/>
              <a:buChar char="Ø"/>
            </a:pPr>
            <a:r>
              <a:rPr lang="en-IN" sz="2000">
                <a:solidFill>
                  <a:srgbClr val="0070C0"/>
                </a:solidFill>
              </a:rPr>
              <a:t>the power loss from the emitter depends on the cube of the line spacing, and</a:t>
            </a:r>
          </a:p>
          <a:p>
            <a:pPr algn="just">
              <a:buFont typeface="Wingdings" pitchFamily="2" charset="2"/>
              <a:buChar char="Ø"/>
            </a:pPr>
            <a:endParaRPr lang="en-IN" sz="2000">
              <a:solidFill>
                <a:srgbClr val="0070C0"/>
              </a:solidFill>
            </a:endParaRPr>
          </a:p>
          <a:p>
            <a:pPr algn="just">
              <a:buFont typeface="Wingdings" pitchFamily="2" charset="2"/>
              <a:buChar char="Ø"/>
            </a:pPr>
            <a:r>
              <a:rPr lang="en-IN" sz="2000">
                <a:solidFill>
                  <a:srgbClr val="0070C0"/>
                </a:solidFill>
              </a:rPr>
              <a:t>therefore a short distance between the fingers is desirable for a low emitter resistance.</a:t>
            </a:r>
          </a:p>
        </p:txBody>
      </p:sp>
      <p:sp>
        <p:nvSpPr>
          <p:cNvPr id="48131" name="Rectangle 2"/>
          <p:cNvSpPr>
            <a:spLocks noChangeArrowheads="1"/>
          </p:cNvSpPr>
          <p:nvPr/>
        </p:nvSpPr>
        <p:spPr bwMode="auto">
          <a:xfrm>
            <a:off x="338667" y="0"/>
            <a:ext cx="9313333" cy="571054"/>
          </a:xfrm>
          <a:prstGeom prst="rect">
            <a:avLst/>
          </a:prstGeom>
          <a:noFill/>
          <a:ln w="9525">
            <a:noFill/>
            <a:miter lim="800000"/>
            <a:headEnd/>
            <a:tailEnd/>
          </a:ln>
        </p:spPr>
        <p:txBody>
          <a:bodyPr>
            <a:spAutoFit/>
          </a:bodyPr>
          <a:lstStyle/>
          <a:p>
            <a:r>
              <a:rPr lang="en-IN" sz="3111" b="1">
                <a:solidFill>
                  <a:srgbClr val="FF0000"/>
                </a:solidFill>
              </a:rPr>
              <a:t>Impact of Finger Spacing on Emitter Resistance</a:t>
            </a:r>
          </a:p>
        </p:txBody>
      </p:sp>
      <p:sp>
        <p:nvSpPr>
          <p:cNvPr id="46084" name="Rectangle 3"/>
          <p:cNvSpPr>
            <a:spLocks noChangeArrowheads="1"/>
          </p:cNvSpPr>
          <p:nvPr/>
        </p:nvSpPr>
        <p:spPr bwMode="auto">
          <a:xfrm>
            <a:off x="338667" y="3217333"/>
            <a:ext cx="1820178" cy="400110"/>
          </a:xfrm>
          <a:prstGeom prst="rect">
            <a:avLst/>
          </a:prstGeom>
          <a:noFill/>
          <a:ln w="9525">
            <a:noFill/>
            <a:miter lim="800000"/>
            <a:headEnd/>
            <a:tailEnd/>
          </a:ln>
        </p:spPr>
        <p:txBody>
          <a:bodyPr wrap="none">
            <a:spAutoFit/>
          </a:bodyPr>
          <a:lstStyle/>
          <a:p>
            <a:r>
              <a:rPr lang="en-IN" sz="2000" b="1">
                <a:solidFill>
                  <a:srgbClr val="FF0000"/>
                </a:solidFill>
              </a:rPr>
              <a:t>Grid Resistance</a:t>
            </a:r>
          </a:p>
        </p:txBody>
      </p:sp>
      <p:sp>
        <p:nvSpPr>
          <p:cNvPr id="46085" name="Rectangle 4"/>
          <p:cNvSpPr>
            <a:spLocks noChangeArrowheads="1"/>
          </p:cNvSpPr>
          <p:nvPr/>
        </p:nvSpPr>
        <p:spPr bwMode="auto">
          <a:xfrm>
            <a:off x="338667" y="3640667"/>
            <a:ext cx="9398000" cy="3170099"/>
          </a:xfrm>
          <a:prstGeom prst="rect">
            <a:avLst/>
          </a:prstGeom>
          <a:noFill/>
          <a:ln w="9525">
            <a:noFill/>
            <a:miter lim="800000"/>
            <a:headEnd/>
            <a:tailEnd/>
          </a:ln>
        </p:spPr>
        <p:txBody>
          <a:bodyPr>
            <a:spAutoFit/>
          </a:bodyPr>
          <a:lstStyle/>
          <a:p>
            <a:pPr algn="just"/>
            <a:r>
              <a:rPr lang="en-IN" sz="2000" dirty="0">
                <a:solidFill>
                  <a:srgbClr val="0070C0"/>
                </a:solidFill>
              </a:rPr>
              <a:t>The grid resistance is determined by:</a:t>
            </a:r>
          </a:p>
          <a:p>
            <a:pPr algn="just"/>
            <a:endParaRPr lang="en-IN" sz="2000" dirty="0">
              <a:solidFill>
                <a:srgbClr val="0070C0"/>
              </a:solidFill>
            </a:endParaRPr>
          </a:p>
          <a:p>
            <a:pPr algn="just">
              <a:buFont typeface="Wingdings" pitchFamily="2" charset="2"/>
              <a:buChar char="Ø"/>
            </a:pPr>
            <a:r>
              <a:rPr lang="en-IN" sz="2000" dirty="0">
                <a:solidFill>
                  <a:srgbClr val="0070C0"/>
                </a:solidFill>
              </a:rPr>
              <a:t>the resistivity of the metal used to make the metal contact, </a:t>
            </a:r>
          </a:p>
          <a:p>
            <a:pPr algn="just">
              <a:buFont typeface="Wingdings" pitchFamily="2" charset="2"/>
              <a:buChar char="Ø"/>
            </a:pPr>
            <a:endParaRPr lang="en-IN" sz="2000" dirty="0">
              <a:solidFill>
                <a:srgbClr val="0070C0"/>
              </a:solidFill>
            </a:endParaRPr>
          </a:p>
          <a:p>
            <a:pPr algn="just">
              <a:buFont typeface="Wingdings" pitchFamily="2" charset="2"/>
              <a:buChar char="Ø"/>
            </a:pPr>
            <a:r>
              <a:rPr lang="en-IN" sz="2000" dirty="0">
                <a:solidFill>
                  <a:srgbClr val="0070C0"/>
                </a:solidFill>
              </a:rPr>
              <a:t>the pattern of the metallization and </a:t>
            </a:r>
          </a:p>
          <a:p>
            <a:pPr algn="just">
              <a:buFont typeface="Wingdings" pitchFamily="2" charset="2"/>
              <a:buChar char="Ø"/>
            </a:pPr>
            <a:endParaRPr lang="en-IN" sz="2000" dirty="0">
              <a:solidFill>
                <a:srgbClr val="0070C0"/>
              </a:solidFill>
            </a:endParaRPr>
          </a:p>
          <a:p>
            <a:pPr algn="just">
              <a:buFont typeface="Wingdings" pitchFamily="2" charset="2"/>
              <a:buChar char="Ø"/>
            </a:pPr>
            <a:r>
              <a:rPr lang="en-IN" sz="2000" dirty="0">
                <a:solidFill>
                  <a:srgbClr val="0070C0"/>
                </a:solidFill>
              </a:rPr>
              <a:t>on the aspect ratio of the metallization scheme. </a:t>
            </a:r>
          </a:p>
          <a:p>
            <a:pPr algn="just"/>
            <a:endParaRPr lang="en-IN" sz="2000" dirty="0">
              <a:solidFill>
                <a:srgbClr val="0070C0"/>
              </a:solidFill>
            </a:endParaRPr>
          </a:p>
          <a:p>
            <a:pPr algn="just"/>
            <a:r>
              <a:rPr lang="en-IN" sz="2000" dirty="0">
                <a:solidFill>
                  <a:srgbClr val="0070C0"/>
                </a:solidFill>
              </a:rPr>
              <a:t>A low resistivity and a high metal height-to-width aspect ratio are desirable in solar cells, but in practice are limited by the fabrication technology used to make the solar cell.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082">
                                            <p:txEl>
                                              <p:pRg st="0" end="0"/>
                                            </p:txEl>
                                          </p:spTgt>
                                        </p:tgtEl>
                                        <p:attrNameLst>
                                          <p:attrName>style.visibility</p:attrName>
                                        </p:attrNameLst>
                                      </p:cBhvr>
                                      <p:to>
                                        <p:strVal val="visible"/>
                                      </p:to>
                                    </p:set>
                                    <p:animEffect transition="in" filter="blinds(horizontal)">
                                      <p:cBhvr>
                                        <p:cTn id="7" dur="500"/>
                                        <p:tgtEl>
                                          <p:spTgt spid="460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6082">
                                            <p:txEl>
                                              <p:pRg st="2" end="2"/>
                                            </p:txEl>
                                          </p:spTgt>
                                        </p:tgtEl>
                                        <p:attrNameLst>
                                          <p:attrName>style.visibility</p:attrName>
                                        </p:attrNameLst>
                                      </p:cBhvr>
                                      <p:to>
                                        <p:strVal val="visible"/>
                                      </p:to>
                                    </p:set>
                                    <p:animEffect transition="in" filter="blinds(horizontal)">
                                      <p:cBhvr>
                                        <p:cTn id="12" dur="500"/>
                                        <p:tgtEl>
                                          <p:spTgt spid="46082">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46082">
                                            <p:txEl>
                                              <p:pRg st="4" end="4"/>
                                            </p:txEl>
                                          </p:spTgt>
                                        </p:tgtEl>
                                        <p:attrNameLst>
                                          <p:attrName>style.visibility</p:attrName>
                                        </p:attrNameLst>
                                      </p:cBhvr>
                                      <p:to>
                                        <p:strVal val="visible"/>
                                      </p:to>
                                    </p:set>
                                    <p:animEffect transition="in" filter="blinds(horizontal)">
                                      <p:cBhvr>
                                        <p:cTn id="15" dur="500"/>
                                        <p:tgtEl>
                                          <p:spTgt spid="4608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6084">
                                            <p:txEl>
                                              <p:pRg st="0" end="0"/>
                                            </p:txEl>
                                          </p:spTgt>
                                        </p:tgtEl>
                                        <p:attrNameLst>
                                          <p:attrName>style.visibility</p:attrName>
                                        </p:attrNameLst>
                                      </p:cBhvr>
                                      <p:to>
                                        <p:strVal val="visible"/>
                                      </p:to>
                                    </p:set>
                                    <p:animEffect transition="in" filter="blinds(horizontal)">
                                      <p:cBhvr>
                                        <p:cTn id="20" dur="500"/>
                                        <p:tgtEl>
                                          <p:spTgt spid="4608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6085">
                                            <p:txEl>
                                              <p:pRg st="0" end="0"/>
                                            </p:txEl>
                                          </p:spTgt>
                                        </p:tgtEl>
                                        <p:attrNameLst>
                                          <p:attrName>style.visibility</p:attrName>
                                        </p:attrNameLst>
                                      </p:cBhvr>
                                      <p:to>
                                        <p:strVal val="visible"/>
                                      </p:to>
                                    </p:set>
                                    <p:animEffect transition="in" filter="blinds(horizontal)">
                                      <p:cBhvr>
                                        <p:cTn id="25" dur="500"/>
                                        <p:tgtEl>
                                          <p:spTgt spid="46085">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6085">
                                            <p:txEl>
                                              <p:pRg st="2" end="2"/>
                                            </p:txEl>
                                          </p:spTgt>
                                        </p:tgtEl>
                                        <p:attrNameLst>
                                          <p:attrName>style.visibility</p:attrName>
                                        </p:attrNameLst>
                                      </p:cBhvr>
                                      <p:to>
                                        <p:strVal val="visible"/>
                                      </p:to>
                                    </p:set>
                                    <p:animEffect transition="in" filter="blinds(horizontal)">
                                      <p:cBhvr>
                                        <p:cTn id="30" dur="500"/>
                                        <p:tgtEl>
                                          <p:spTgt spid="46085">
                                            <p:txEl>
                                              <p:pRg st="2" end="2"/>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46085">
                                            <p:txEl>
                                              <p:pRg st="4" end="4"/>
                                            </p:txEl>
                                          </p:spTgt>
                                        </p:tgtEl>
                                        <p:attrNameLst>
                                          <p:attrName>style.visibility</p:attrName>
                                        </p:attrNameLst>
                                      </p:cBhvr>
                                      <p:to>
                                        <p:strVal val="visible"/>
                                      </p:to>
                                    </p:set>
                                    <p:animEffect transition="in" filter="blinds(horizontal)">
                                      <p:cBhvr>
                                        <p:cTn id="33" dur="500"/>
                                        <p:tgtEl>
                                          <p:spTgt spid="46085">
                                            <p:txEl>
                                              <p:pRg st="4" end="4"/>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46085">
                                            <p:txEl>
                                              <p:pRg st="6" end="6"/>
                                            </p:txEl>
                                          </p:spTgt>
                                        </p:tgtEl>
                                        <p:attrNameLst>
                                          <p:attrName>style.visibility</p:attrName>
                                        </p:attrNameLst>
                                      </p:cBhvr>
                                      <p:to>
                                        <p:strVal val="visible"/>
                                      </p:to>
                                    </p:set>
                                    <p:animEffect transition="in" filter="blinds(horizontal)">
                                      <p:cBhvr>
                                        <p:cTn id="36" dur="500"/>
                                        <p:tgtEl>
                                          <p:spTgt spid="4608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46085">
                                            <p:txEl>
                                              <p:pRg st="8" end="8"/>
                                            </p:txEl>
                                          </p:spTgt>
                                        </p:tgtEl>
                                        <p:attrNameLst>
                                          <p:attrName>style.visibility</p:attrName>
                                        </p:attrNameLst>
                                      </p:cBhvr>
                                      <p:to>
                                        <p:strVal val="visible"/>
                                      </p:to>
                                    </p:set>
                                    <p:animEffect transition="in" filter="blinds(horizontal)">
                                      <p:cBhvr>
                                        <p:cTn id="41" dur="500"/>
                                        <p:tgtEl>
                                          <p:spTgt spid="4608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91C53E-FF52-4C3C-B658-1AA51C6618B5}"/>
              </a:ext>
            </a:extLst>
          </p:cNvPr>
          <p:cNvPicPr>
            <a:picLocks noChangeAspect="1"/>
          </p:cNvPicPr>
          <p:nvPr/>
        </p:nvPicPr>
        <p:blipFill>
          <a:blip r:embed="rId3"/>
          <a:stretch>
            <a:fillRect/>
          </a:stretch>
        </p:blipFill>
        <p:spPr>
          <a:xfrm>
            <a:off x="2999270" y="776736"/>
            <a:ext cx="6096000" cy="2753474"/>
          </a:xfrm>
          <a:prstGeom prst="rect">
            <a:avLst/>
          </a:prstGeom>
        </p:spPr>
      </p:pic>
      <p:sp>
        <p:nvSpPr>
          <p:cNvPr id="2" name="Title 1">
            <a:extLst>
              <a:ext uri="{FF2B5EF4-FFF2-40B4-BE49-F238E27FC236}">
                <a16:creationId xmlns:a16="http://schemas.microsoft.com/office/drawing/2014/main" id="{40B0CA22-B9ED-4FFB-8401-90DEE05268A7}"/>
              </a:ext>
            </a:extLst>
          </p:cNvPr>
          <p:cNvSpPr>
            <a:spLocks noGrp="1"/>
          </p:cNvSpPr>
          <p:nvPr>
            <p:ph type="title"/>
          </p:nvPr>
        </p:nvSpPr>
        <p:spPr>
          <a:xfrm>
            <a:off x="233381" y="513908"/>
            <a:ext cx="9609119" cy="811306"/>
          </a:xfrm>
        </p:spPr>
        <p:txBody>
          <a:bodyPr>
            <a:noAutofit/>
          </a:bodyPr>
          <a:lstStyle/>
          <a:p>
            <a:r>
              <a:rPr lang="en-US" sz="5400" b="1" dirty="0">
                <a:solidFill>
                  <a:srgbClr val="FF0000"/>
                </a:solidFill>
                <a:latin typeface="+mn-lt"/>
              </a:rPr>
              <a:t>Daily energy generated by PV panels</a:t>
            </a:r>
            <a:endParaRPr lang="en-IN" sz="5400" b="1" dirty="0">
              <a:solidFill>
                <a:srgbClr val="FF0000"/>
              </a:solidFill>
              <a:latin typeface="+mn-lt"/>
            </a:endParaRPr>
          </a:p>
        </p:txBody>
      </p:sp>
      <p:sp>
        <p:nvSpPr>
          <p:cNvPr id="3" name="Content Placeholder 2">
            <a:extLst>
              <a:ext uri="{FF2B5EF4-FFF2-40B4-BE49-F238E27FC236}">
                <a16:creationId xmlns:a16="http://schemas.microsoft.com/office/drawing/2014/main" id="{B743F8D5-3FE5-4458-8861-FF8F3194E483}"/>
              </a:ext>
            </a:extLst>
          </p:cNvPr>
          <p:cNvSpPr>
            <a:spLocks noGrp="1"/>
          </p:cNvSpPr>
          <p:nvPr>
            <p:ph idx="1"/>
          </p:nvPr>
        </p:nvSpPr>
        <p:spPr>
          <a:xfrm>
            <a:off x="614381" y="3487875"/>
            <a:ext cx="9228119" cy="4834820"/>
          </a:xfrm>
        </p:spPr>
        <p:txBody>
          <a:bodyPr>
            <a:normAutofit/>
          </a:bodyPr>
          <a:lstStyle/>
          <a:p>
            <a:r>
              <a:rPr lang="en-US" sz="2700" dirty="0"/>
              <a:t>Batteries has efficiency of 80% and 90% in charge−discharge cycle. </a:t>
            </a:r>
          </a:p>
          <a:p>
            <a:pPr marL="0" indent="0">
              <a:buNone/>
            </a:pPr>
            <a:r>
              <a:rPr lang="en-US" sz="2700" dirty="0">
                <a:solidFill>
                  <a:srgbClr val="002060"/>
                </a:solidFill>
              </a:rPr>
              <a:t>Battery Efficiency = 85%. </a:t>
            </a:r>
          </a:p>
          <a:p>
            <a:r>
              <a:rPr lang="en-US" sz="2700" dirty="0"/>
              <a:t>Therefore, energy supplied to battery terminal</a:t>
            </a:r>
          </a:p>
          <a:p>
            <a:pPr marL="0" indent="0">
              <a:buNone/>
            </a:pPr>
            <a:r>
              <a:rPr lang="en-US" sz="2700" dirty="0"/>
              <a:t> = </a:t>
            </a:r>
            <a:r>
              <a:rPr lang="en-US" sz="2700" b="1" dirty="0"/>
              <a:t>3032.25Wh</a:t>
            </a:r>
            <a:r>
              <a:rPr lang="en-IN" sz="2700" b="1" dirty="0"/>
              <a:t>/0.85 = 3567.35 </a:t>
            </a:r>
            <a:r>
              <a:rPr lang="en-IN" sz="2700" b="1" dirty="0" err="1"/>
              <a:t>Wh</a:t>
            </a:r>
            <a:endParaRPr lang="en-IN" sz="2700" b="1" dirty="0"/>
          </a:p>
          <a:p>
            <a:pPr marL="0" indent="0" algn="ctr">
              <a:buNone/>
            </a:pPr>
            <a:r>
              <a:rPr lang="en-US" sz="2700" b="1" dirty="0">
                <a:solidFill>
                  <a:srgbClr val="002060"/>
                </a:solidFill>
                <a:effectLst>
                  <a:outerShdw blurRad="38100" dist="38100" dir="2700000" algn="tl">
                    <a:srgbClr val="000000">
                      <a:alpha val="43137"/>
                    </a:srgbClr>
                  </a:outerShdw>
                </a:effectLst>
              </a:rPr>
              <a:t>The efficiency of the controller circuit is generally quite high. Let us consider 90%.</a:t>
            </a:r>
          </a:p>
          <a:p>
            <a:r>
              <a:rPr lang="en-US" sz="2700" dirty="0"/>
              <a:t>Therefore, energy supplied by the PV panels </a:t>
            </a:r>
          </a:p>
          <a:p>
            <a:pPr marL="0" indent="0">
              <a:buNone/>
            </a:pPr>
            <a:r>
              <a:rPr lang="en-US" sz="2700" dirty="0"/>
              <a:t> = </a:t>
            </a:r>
            <a:r>
              <a:rPr lang="en-IN" sz="2700" b="1" dirty="0"/>
              <a:t>3567.35 </a:t>
            </a:r>
            <a:r>
              <a:rPr lang="en-US" sz="2700" b="1" dirty="0" err="1"/>
              <a:t>Wh</a:t>
            </a:r>
            <a:r>
              <a:rPr lang="en-IN" sz="2700" b="1" dirty="0"/>
              <a:t>/0.9 = </a:t>
            </a:r>
            <a:r>
              <a:rPr lang="en-US" sz="2700" dirty="0"/>
              <a:t>3963.7 </a:t>
            </a:r>
            <a:r>
              <a:rPr lang="en-IN" sz="2700" b="1" dirty="0" err="1"/>
              <a:t>Wh</a:t>
            </a:r>
            <a:endParaRPr lang="en-IN" sz="2700" b="1" dirty="0"/>
          </a:p>
          <a:p>
            <a:pPr marL="0" indent="0" algn="ctr">
              <a:buNone/>
            </a:pPr>
            <a:endParaRPr lang="en-IN" sz="2800" b="1" dirty="0">
              <a:solidFill>
                <a:srgbClr val="002060"/>
              </a:solidFill>
              <a:effectLst>
                <a:outerShdw blurRad="38100" dist="38100" dir="2700000" algn="tl">
                  <a:srgbClr val="000000">
                    <a:alpha val="43137"/>
                  </a:srgbClr>
                </a:outerShdw>
              </a:effectLst>
            </a:endParaRPr>
          </a:p>
        </p:txBody>
      </p:sp>
      <p:sp>
        <p:nvSpPr>
          <p:cNvPr id="10" name="Arrow: Left 9">
            <a:extLst>
              <a:ext uri="{FF2B5EF4-FFF2-40B4-BE49-F238E27FC236}">
                <a16:creationId xmlns:a16="http://schemas.microsoft.com/office/drawing/2014/main" id="{627E0143-15E9-4DF7-9C95-15D24D56B849}"/>
              </a:ext>
            </a:extLst>
          </p:cNvPr>
          <p:cNvSpPr/>
          <p:nvPr/>
        </p:nvSpPr>
        <p:spPr>
          <a:xfrm rot="8641175">
            <a:off x="4062666" y="2668887"/>
            <a:ext cx="685800" cy="53340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Arrow: Left 10">
            <a:extLst>
              <a:ext uri="{FF2B5EF4-FFF2-40B4-BE49-F238E27FC236}">
                <a16:creationId xmlns:a16="http://schemas.microsoft.com/office/drawing/2014/main" id="{D99EE02F-5F8F-425A-B675-32B9FFD5D756}"/>
              </a:ext>
            </a:extLst>
          </p:cNvPr>
          <p:cNvSpPr/>
          <p:nvPr/>
        </p:nvSpPr>
        <p:spPr>
          <a:xfrm rot="1731612">
            <a:off x="6766341" y="2543283"/>
            <a:ext cx="685800" cy="533400"/>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132A721-DB95-48B4-8574-84D3450497C2}"/>
              </a:ext>
            </a:extLst>
          </p:cNvPr>
          <p:cNvSpPr/>
          <p:nvPr/>
        </p:nvSpPr>
        <p:spPr>
          <a:xfrm>
            <a:off x="7439695" y="2769227"/>
            <a:ext cx="1712328" cy="461665"/>
          </a:xfrm>
          <a:prstGeom prst="rect">
            <a:avLst/>
          </a:prstGeom>
        </p:spPr>
        <p:txBody>
          <a:bodyPr wrap="none">
            <a:spAutoFit/>
          </a:bodyPr>
          <a:lstStyle/>
          <a:p>
            <a:r>
              <a:rPr lang="en-US" sz="2400" b="1" dirty="0"/>
              <a:t>3032.25 </a:t>
            </a:r>
            <a:r>
              <a:rPr lang="en-US" sz="2400" b="1" dirty="0" err="1"/>
              <a:t>Wh</a:t>
            </a:r>
            <a:endParaRPr lang="en-IN" sz="2400" b="1" dirty="0"/>
          </a:p>
        </p:txBody>
      </p:sp>
      <p:sp>
        <p:nvSpPr>
          <p:cNvPr id="13" name="Rectangle 12">
            <a:extLst>
              <a:ext uri="{FF2B5EF4-FFF2-40B4-BE49-F238E27FC236}">
                <a16:creationId xmlns:a16="http://schemas.microsoft.com/office/drawing/2014/main" id="{614E68AB-DC30-4B34-9D47-D7F012921E0C}"/>
              </a:ext>
            </a:extLst>
          </p:cNvPr>
          <p:cNvSpPr/>
          <p:nvPr/>
        </p:nvSpPr>
        <p:spPr>
          <a:xfrm>
            <a:off x="3644062" y="2902748"/>
            <a:ext cx="327334" cy="461665"/>
          </a:xfrm>
          <a:prstGeom prst="rect">
            <a:avLst/>
          </a:prstGeom>
        </p:spPr>
        <p:txBody>
          <a:bodyPr wrap="none">
            <a:spAutoFit/>
          </a:bodyPr>
          <a:lstStyle/>
          <a:p>
            <a:r>
              <a:rPr lang="en-US" sz="2400" b="1" dirty="0"/>
              <a:t>?</a:t>
            </a:r>
            <a:endParaRPr lang="en-IN" sz="2400" b="1" dirty="0"/>
          </a:p>
        </p:txBody>
      </p:sp>
      <p:sp>
        <p:nvSpPr>
          <p:cNvPr id="14" name="Rectangle 13">
            <a:extLst>
              <a:ext uri="{FF2B5EF4-FFF2-40B4-BE49-F238E27FC236}">
                <a16:creationId xmlns:a16="http://schemas.microsoft.com/office/drawing/2014/main" id="{CC7AEB34-BC94-43A5-9752-66FF37CBE21A}"/>
              </a:ext>
            </a:extLst>
          </p:cNvPr>
          <p:cNvSpPr/>
          <p:nvPr/>
        </p:nvSpPr>
        <p:spPr>
          <a:xfrm>
            <a:off x="1782777" y="2641138"/>
            <a:ext cx="1976823" cy="523220"/>
          </a:xfrm>
          <a:prstGeom prst="rect">
            <a:avLst/>
          </a:prstGeom>
        </p:spPr>
        <p:txBody>
          <a:bodyPr wrap="none">
            <a:spAutoFit/>
          </a:bodyPr>
          <a:lstStyle/>
          <a:p>
            <a:r>
              <a:rPr lang="en-IN" sz="2800" b="1" dirty="0"/>
              <a:t>3567.35 </a:t>
            </a:r>
            <a:r>
              <a:rPr lang="en-IN" sz="2800" b="1" dirty="0" err="1"/>
              <a:t>Wh</a:t>
            </a:r>
            <a:endParaRPr lang="en-IN" sz="2800" dirty="0"/>
          </a:p>
        </p:txBody>
      </p:sp>
      <p:sp>
        <p:nvSpPr>
          <p:cNvPr id="15" name="Arrow: Right 14">
            <a:extLst>
              <a:ext uri="{FF2B5EF4-FFF2-40B4-BE49-F238E27FC236}">
                <a16:creationId xmlns:a16="http://schemas.microsoft.com/office/drawing/2014/main" id="{FB767113-A31D-429D-B2C2-1CFEF8CEBC59}"/>
              </a:ext>
            </a:extLst>
          </p:cNvPr>
          <p:cNvSpPr/>
          <p:nvPr/>
        </p:nvSpPr>
        <p:spPr>
          <a:xfrm rot="826101">
            <a:off x="3687492" y="1066014"/>
            <a:ext cx="69508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106E583-8AB9-4834-938C-534931DED706}"/>
              </a:ext>
            </a:extLst>
          </p:cNvPr>
          <p:cNvSpPr/>
          <p:nvPr/>
        </p:nvSpPr>
        <p:spPr>
          <a:xfrm>
            <a:off x="3297602" y="989596"/>
            <a:ext cx="327334" cy="461665"/>
          </a:xfrm>
          <a:prstGeom prst="rect">
            <a:avLst/>
          </a:prstGeom>
        </p:spPr>
        <p:txBody>
          <a:bodyPr wrap="none">
            <a:spAutoFit/>
          </a:bodyPr>
          <a:lstStyle/>
          <a:p>
            <a:r>
              <a:rPr lang="en-US" sz="2400" b="1" dirty="0"/>
              <a:t>?</a:t>
            </a:r>
            <a:endParaRPr lang="en-IN" sz="2400" b="1" dirty="0"/>
          </a:p>
        </p:txBody>
      </p:sp>
    </p:spTree>
    <p:extLst>
      <p:ext uri="{BB962C8B-B14F-4D97-AF65-F5344CB8AC3E}">
        <p14:creationId xmlns:p14="http://schemas.microsoft.com/office/powerpoint/2010/main" val="291742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3" grpId="0"/>
      <p:bldP spid="14" grpId="0"/>
      <p:bldP spid="15" grpId="0" animBg="1"/>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BDA6-03F5-4263-8A46-F45845008E6D}"/>
              </a:ext>
            </a:extLst>
          </p:cNvPr>
          <p:cNvSpPr>
            <a:spLocks noGrp="1"/>
          </p:cNvSpPr>
          <p:nvPr>
            <p:ph type="title"/>
          </p:nvPr>
        </p:nvSpPr>
        <p:spPr>
          <a:xfrm>
            <a:off x="660548" y="152400"/>
            <a:ext cx="8991451" cy="1472848"/>
          </a:xfrm>
        </p:spPr>
        <p:txBody>
          <a:bodyPr>
            <a:noAutofit/>
          </a:bodyPr>
          <a:lstStyle/>
          <a:p>
            <a:r>
              <a:rPr lang="en-US" sz="5400" b="1" dirty="0">
                <a:solidFill>
                  <a:srgbClr val="FF0000"/>
                </a:solidFill>
                <a:latin typeface="+mn-lt"/>
              </a:rPr>
              <a:t>Number of panels </a:t>
            </a:r>
            <a:endParaRPr lang="en-IN" sz="5400" b="1" dirty="0">
              <a:solidFill>
                <a:srgbClr val="FF0000"/>
              </a:solidFill>
              <a:latin typeface="+mn-lt"/>
            </a:endParaRPr>
          </a:p>
        </p:txBody>
      </p:sp>
      <p:sp>
        <p:nvSpPr>
          <p:cNvPr id="3" name="Content Placeholder 2">
            <a:extLst>
              <a:ext uri="{FF2B5EF4-FFF2-40B4-BE49-F238E27FC236}">
                <a16:creationId xmlns:a16="http://schemas.microsoft.com/office/drawing/2014/main" id="{C376E6F9-65CB-4A26-84B0-1A3B20419644}"/>
              </a:ext>
            </a:extLst>
          </p:cNvPr>
          <p:cNvSpPr>
            <a:spLocks noGrp="1"/>
          </p:cNvSpPr>
          <p:nvPr>
            <p:ph idx="1"/>
          </p:nvPr>
        </p:nvSpPr>
        <p:spPr>
          <a:xfrm>
            <a:off x="659353" y="1828800"/>
            <a:ext cx="8763000" cy="5791200"/>
          </a:xfrm>
        </p:spPr>
        <p:txBody>
          <a:bodyPr>
            <a:normAutofit/>
          </a:bodyPr>
          <a:lstStyle/>
          <a:p>
            <a:pPr marL="0" indent="0" algn="ctr">
              <a:buNone/>
            </a:pPr>
            <a:r>
              <a:rPr lang="en-US" sz="3300" b="1" dirty="0">
                <a:solidFill>
                  <a:srgbClr val="002060"/>
                </a:solidFill>
              </a:rPr>
              <a:t>Ah required by the PV panels = 3963.7 </a:t>
            </a:r>
            <a:r>
              <a:rPr lang="en-US" sz="3300" b="1" dirty="0" err="1">
                <a:solidFill>
                  <a:srgbClr val="002060"/>
                </a:solidFill>
              </a:rPr>
              <a:t>Wh</a:t>
            </a:r>
            <a:r>
              <a:rPr lang="en-US" sz="3300" b="1" dirty="0">
                <a:solidFill>
                  <a:srgbClr val="002060"/>
                </a:solidFill>
              </a:rPr>
              <a:t>/24 V = 165.1 Ah</a:t>
            </a:r>
          </a:p>
          <a:p>
            <a:pPr marL="0" indent="0" algn="ctr">
              <a:buNone/>
            </a:pPr>
            <a:r>
              <a:rPr lang="en-US" sz="3600" dirty="0"/>
              <a:t>Others factors that degrade the solar cell performance: High module operating temperature, dust settlement on PV modules, etc.</a:t>
            </a:r>
          </a:p>
          <a:p>
            <a:pPr marL="0" indent="0" algn="ctr">
              <a:buNone/>
            </a:pPr>
            <a:r>
              <a:rPr lang="en-US" sz="3100" b="1" u="sng" dirty="0"/>
              <a:t>These parameters would increase the amount of Ah produced by the PV modules. </a:t>
            </a:r>
          </a:p>
          <a:p>
            <a:r>
              <a:rPr lang="en-US" sz="3600" dirty="0"/>
              <a:t>In this example, the PV module performance degradation parameters are considered zero. </a:t>
            </a:r>
          </a:p>
        </p:txBody>
      </p:sp>
    </p:spTree>
    <p:extLst>
      <p:ext uri="{BB962C8B-B14F-4D97-AF65-F5344CB8AC3E}">
        <p14:creationId xmlns:p14="http://schemas.microsoft.com/office/powerpoint/2010/main" val="306221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BBDA6-03F5-4263-8A46-F45845008E6D}"/>
              </a:ext>
            </a:extLst>
          </p:cNvPr>
          <p:cNvSpPr>
            <a:spLocks noGrp="1"/>
          </p:cNvSpPr>
          <p:nvPr>
            <p:ph type="title"/>
          </p:nvPr>
        </p:nvSpPr>
        <p:spPr>
          <a:xfrm>
            <a:off x="659353" y="1793"/>
            <a:ext cx="9373647" cy="912607"/>
          </a:xfrm>
        </p:spPr>
        <p:txBody>
          <a:bodyPr>
            <a:noAutofit/>
          </a:bodyPr>
          <a:lstStyle/>
          <a:p>
            <a:r>
              <a:rPr lang="en-US" sz="5400" b="1" dirty="0">
                <a:solidFill>
                  <a:srgbClr val="FF0000"/>
                </a:solidFill>
                <a:latin typeface="+mn-lt"/>
              </a:rPr>
              <a:t>Equivalent Peak Sunshine hours</a:t>
            </a:r>
            <a:endParaRPr lang="en-IN" sz="5400" b="1" dirty="0">
              <a:solidFill>
                <a:srgbClr val="FF0000"/>
              </a:solidFill>
              <a:latin typeface="+mn-lt"/>
            </a:endParaRPr>
          </a:p>
        </p:txBody>
      </p:sp>
      <p:sp>
        <p:nvSpPr>
          <p:cNvPr id="3" name="Content Placeholder 2">
            <a:extLst>
              <a:ext uri="{FF2B5EF4-FFF2-40B4-BE49-F238E27FC236}">
                <a16:creationId xmlns:a16="http://schemas.microsoft.com/office/drawing/2014/main" id="{C376E6F9-65CB-4A26-84B0-1A3B20419644}"/>
              </a:ext>
            </a:extLst>
          </p:cNvPr>
          <p:cNvSpPr>
            <a:spLocks noGrp="1"/>
          </p:cNvSpPr>
          <p:nvPr>
            <p:ph idx="1"/>
          </p:nvPr>
        </p:nvSpPr>
        <p:spPr>
          <a:xfrm>
            <a:off x="-15539" y="990600"/>
            <a:ext cx="4866939" cy="6400800"/>
          </a:xfrm>
        </p:spPr>
        <p:txBody>
          <a:bodyPr>
            <a:noAutofit/>
          </a:bodyPr>
          <a:lstStyle/>
          <a:p>
            <a:r>
              <a:rPr lang="en-US" sz="2800" dirty="0"/>
              <a:t>The solar PV module’s power capacity is measured at an input solar radiation of 1000 W/m</a:t>
            </a:r>
            <a:r>
              <a:rPr lang="en-US" sz="2800" baseline="30000" dirty="0"/>
              <a:t>2</a:t>
            </a:r>
            <a:r>
              <a:rPr lang="en-US" sz="2800" dirty="0"/>
              <a:t> </a:t>
            </a:r>
          </a:p>
          <a:p>
            <a:r>
              <a:rPr lang="en-US" sz="2800" dirty="0"/>
              <a:t>During a day, from sunrise to sunset, the solar radiation intensities vary significantly</a:t>
            </a:r>
          </a:p>
          <a:p>
            <a:pPr marL="0" indent="0" algn="ctr">
              <a:buNone/>
            </a:pPr>
            <a:r>
              <a:rPr lang="en-US" sz="2800" u="sng" dirty="0">
                <a:solidFill>
                  <a:srgbClr val="002060"/>
                </a:solidFill>
                <a:effectLst>
                  <a:outerShdw blurRad="38100" dist="38100" dir="2700000" algn="tl">
                    <a:srgbClr val="000000">
                      <a:alpha val="43137"/>
                    </a:srgbClr>
                  </a:outerShdw>
                </a:effectLst>
              </a:rPr>
              <a:t>In India, we get 4000 </a:t>
            </a:r>
            <a:r>
              <a:rPr lang="en-US" sz="2800" u="sng" dirty="0" err="1">
                <a:solidFill>
                  <a:srgbClr val="002060"/>
                </a:solidFill>
                <a:effectLst>
                  <a:outerShdw blurRad="38100" dist="38100" dir="2700000" algn="tl">
                    <a:srgbClr val="000000">
                      <a:alpha val="43137"/>
                    </a:srgbClr>
                  </a:outerShdw>
                </a:effectLst>
              </a:rPr>
              <a:t>Wh</a:t>
            </a:r>
            <a:r>
              <a:rPr lang="en-US" sz="2800" u="sng" dirty="0">
                <a:solidFill>
                  <a:srgbClr val="002060"/>
                </a:solidFill>
                <a:effectLst>
                  <a:outerShdw blurRad="38100" dist="38100" dir="2700000" algn="tl">
                    <a:srgbClr val="000000">
                      <a:alpha val="43137"/>
                    </a:srgbClr>
                  </a:outerShdw>
                </a:effectLst>
              </a:rPr>
              <a:t>/m</a:t>
            </a:r>
            <a:r>
              <a:rPr lang="en-US" sz="2800" u="sng" baseline="30000" dirty="0">
                <a:solidFill>
                  <a:srgbClr val="002060"/>
                </a:solidFill>
                <a:effectLst>
                  <a:outerShdw blurRad="38100" dist="38100" dir="2700000" algn="tl">
                    <a:srgbClr val="000000">
                      <a:alpha val="43137"/>
                    </a:srgbClr>
                  </a:outerShdw>
                </a:effectLst>
              </a:rPr>
              <a:t>2</a:t>
            </a:r>
            <a:r>
              <a:rPr lang="en-US" sz="2800" u="sng" dirty="0">
                <a:solidFill>
                  <a:srgbClr val="002060"/>
                </a:solidFill>
                <a:effectLst>
                  <a:outerShdw blurRad="38100" dist="38100" dir="2700000" algn="tl">
                    <a:srgbClr val="000000">
                      <a:alpha val="43137"/>
                    </a:srgbClr>
                  </a:outerShdw>
                </a:effectLst>
              </a:rPr>
              <a:t> and 7000 </a:t>
            </a:r>
            <a:r>
              <a:rPr lang="en-US" sz="2800" u="sng" dirty="0" err="1">
                <a:solidFill>
                  <a:srgbClr val="002060"/>
                </a:solidFill>
                <a:effectLst>
                  <a:outerShdw blurRad="38100" dist="38100" dir="2700000" algn="tl">
                    <a:srgbClr val="000000">
                      <a:alpha val="43137"/>
                    </a:srgbClr>
                  </a:outerShdw>
                </a:effectLst>
              </a:rPr>
              <a:t>Wh</a:t>
            </a:r>
            <a:r>
              <a:rPr lang="en-US" sz="2800" u="sng" dirty="0">
                <a:solidFill>
                  <a:srgbClr val="002060"/>
                </a:solidFill>
                <a:effectLst>
                  <a:outerShdw blurRad="38100" dist="38100" dir="2700000" algn="tl">
                    <a:srgbClr val="000000">
                      <a:alpha val="43137"/>
                    </a:srgbClr>
                  </a:outerShdw>
                </a:effectLst>
              </a:rPr>
              <a:t>/m</a:t>
            </a:r>
            <a:r>
              <a:rPr lang="en-US" sz="2800" u="sng" baseline="30000" dirty="0">
                <a:solidFill>
                  <a:srgbClr val="002060"/>
                </a:solidFill>
                <a:effectLst>
                  <a:outerShdw blurRad="38100" dist="38100" dir="2700000" algn="tl">
                    <a:srgbClr val="000000">
                      <a:alpha val="43137"/>
                    </a:srgbClr>
                  </a:outerShdw>
                </a:effectLst>
              </a:rPr>
              <a:t>2</a:t>
            </a:r>
            <a:r>
              <a:rPr lang="en-US" sz="2800" u="sng" dirty="0">
                <a:solidFill>
                  <a:srgbClr val="002060"/>
                </a:solidFill>
                <a:effectLst>
                  <a:outerShdw blurRad="38100" dist="38100" dir="2700000" algn="tl">
                    <a:srgbClr val="000000">
                      <a:alpha val="43137"/>
                    </a:srgbClr>
                  </a:outerShdw>
                </a:effectLst>
              </a:rPr>
              <a:t> per day,  then the equivalent peak sunshine hours vary between 4 h and 7 h (INSOLATION DATA)</a:t>
            </a:r>
          </a:p>
          <a:p>
            <a:endParaRPr lang="en-IN" sz="2800" dirty="0"/>
          </a:p>
          <a:p>
            <a:endParaRPr lang="en-IN" sz="2800" dirty="0"/>
          </a:p>
        </p:txBody>
      </p:sp>
      <p:sp>
        <p:nvSpPr>
          <p:cNvPr id="4" name="AutoShape 2" descr="http://www.nrel.gov/international/images/india_dni_annual_2016-01.jpg">
            <a:extLst>
              <a:ext uri="{FF2B5EF4-FFF2-40B4-BE49-F238E27FC236}">
                <a16:creationId xmlns:a16="http://schemas.microsoft.com/office/drawing/2014/main" id="{AAC9B62F-B9EF-470B-8DF1-99D2AD977E03}"/>
              </a:ext>
            </a:extLst>
          </p:cNvPr>
          <p:cNvSpPr>
            <a:spLocks noChangeAspect="1" noChangeArrowheads="1"/>
          </p:cNvSpPr>
          <p:nvPr/>
        </p:nvSpPr>
        <p:spPr bwMode="auto">
          <a:xfrm>
            <a:off x="4927600" y="3657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99B94374-0AD6-4370-B6BA-14087644E8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9094" y="914400"/>
            <a:ext cx="5143667" cy="6400800"/>
          </a:xfrm>
          <a:prstGeom prst="rect">
            <a:avLst/>
          </a:prstGeom>
        </p:spPr>
      </p:pic>
    </p:spTree>
    <p:extLst>
      <p:ext uri="{BB962C8B-B14F-4D97-AF65-F5344CB8AC3E}">
        <p14:creationId xmlns:p14="http://schemas.microsoft.com/office/powerpoint/2010/main" val="275872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B4A0-7376-4B64-96CA-9F052CEA872A}"/>
              </a:ext>
            </a:extLst>
          </p:cNvPr>
          <p:cNvSpPr>
            <a:spLocks noGrp="1"/>
          </p:cNvSpPr>
          <p:nvPr>
            <p:ph type="title"/>
          </p:nvPr>
        </p:nvSpPr>
        <p:spPr>
          <a:xfrm>
            <a:off x="671306" y="152400"/>
            <a:ext cx="8904493" cy="990600"/>
          </a:xfrm>
        </p:spPr>
        <p:txBody>
          <a:bodyPr>
            <a:normAutofit/>
          </a:bodyPr>
          <a:lstStyle/>
          <a:p>
            <a:r>
              <a:rPr lang="en-US" sz="5400" b="1" dirty="0">
                <a:solidFill>
                  <a:srgbClr val="FF0000"/>
                </a:solidFill>
                <a:latin typeface="+mn-lt"/>
              </a:rPr>
              <a:t>Number of panels </a:t>
            </a:r>
            <a:endParaRPr lang="en-IN" sz="5400" dirty="0">
              <a:latin typeface="+mn-lt"/>
            </a:endParaRPr>
          </a:p>
        </p:txBody>
      </p:sp>
      <p:sp>
        <p:nvSpPr>
          <p:cNvPr id="3" name="Content Placeholder 2">
            <a:extLst>
              <a:ext uri="{FF2B5EF4-FFF2-40B4-BE49-F238E27FC236}">
                <a16:creationId xmlns:a16="http://schemas.microsoft.com/office/drawing/2014/main" id="{5AF1B0DD-8CDF-4068-9836-E33405DC6730}"/>
              </a:ext>
            </a:extLst>
          </p:cNvPr>
          <p:cNvSpPr>
            <a:spLocks noGrp="1"/>
          </p:cNvSpPr>
          <p:nvPr>
            <p:ph idx="1"/>
          </p:nvPr>
        </p:nvSpPr>
        <p:spPr>
          <a:xfrm>
            <a:off x="779331" y="1219200"/>
            <a:ext cx="8763000" cy="2133600"/>
          </a:xfrm>
        </p:spPr>
        <p:txBody>
          <a:bodyPr>
            <a:normAutofit/>
          </a:bodyPr>
          <a:lstStyle/>
          <a:p>
            <a:pPr lvl="0"/>
            <a:r>
              <a:rPr lang="en-US" sz="2800" dirty="0">
                <a:solidFill>
                  <a:prstClr val="black"/>
                </a:solidFill>
              </a:rPr>
              <a:t>Assuming equivalent peak sunshine hours = 6 h </a:t>
            </a:r>
          </a:p>
          <a:p>
            <a:pPr lvl="0"/>
            <a:r>
              <a:rPr lang="en-US" sz="2800" dirty="0">
                <a:solidFill>
                  <a:prstClr val="black"/>
                </a:solidFill>
              </a:rPr>
              <a:t>So total Ampere's needed = Ah /6</a:t>
            </a:r>
          </a:p>
          <a:p>
            <a:pPr marL="0" lvl="0" indent="0">
              <a:buNone/>
            </a:pPr>
            <a:r>
              <a:rPr lang="en-US" sz="2800" b="1" dirty="0">
                <a:solidFill>
                  <a:srgbClr val="002060"/>
                </a:solidFill>
              </a:rPr>
              <a:t> = 165.1 Ah/6 = 27.5 A</a:t>
            </a:r>
          </a:p>
          <a:p>
            <a:pPr marL="0" lvl="0" indent="0" algn="ctr">
              <a:buNone/>
            </a:pPr>
            <a:r>
              <a:rPr lang="en-US" sz="2800" b="1" dirty="0">
                <a:solidFill>
                  <a:srgbClr val="002060"/>
                </a:solidFill>
              </a:rPr>
              <a:t>So, 27.5 Ampere’s is needed from PV panels</a:t>
            </a:r>
          </a:p>
          <a:p>
            <a:pPr marL="0" indent="0">
              <a:buNone/>
            </a:pPr>
            <a:endParaRPr lang="en-IN" dirty="0"/>
          </a:p>
        </p:txBody>
      </p:sp>
      <p:pic>
        <p:nvPicPr>
          <p:cNvPr id="3074" name="Picture 2" descr="http://www.kwalityera.com/wp-content/uploads/2016/08/Solar-Panel-539x600.jpg">
            <a:extLst>
              <a:ext uri="{FF2B5EF4-FFF2-40B4-BE49-F238E27FC236}">
                <a16:creationId xmlns:a16="http://schemas.microsoft.com/office/drawing/2014/main" id="{8A4E86A3-FC4F-4D72-95EA-2D787BD013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64" y="3200400"/>
            <a:ext cx="3537007" cy="3937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450562-026F-40D3-957F-A942C1054379}"/>
              </a:ext>
            </a:extLst>
          </p:cNvPr>
          <p:cNvSpPr txBox="1"/>
          <p:nvPr/>
        </p:nvSpPr>
        <p:spPr>
          <a:xfrm>
            <a:off x="3784600" y="3452308"/>
            <a:ext cx="3962400" cy="584775"/>
          </a:xfrm>
          <a:prstGeom prst="rect">
            <a:avLst/>
          </a:prstGeom>
          <a:noFill/>
        </p:spPr>
        <p:txBody>
          <a:bodyPr wrap="square" rtlCol="0">
            <a:spAutoFit/>
          </a:bodyPr>
          <a:lstStyle/>
          <a:p>
            <a:r>
              <a:rPr lang="en-IN" sz="3200" b="1" dirty="0">
                <a:solidFill>
                  <a:srgbClr val="FF0000"/>
                </a:solidFill>
                <a:effectLst>
                  <a:outerShdw blurRad="38100" dist="38100" dir="2700000" algn="tl">
                    <a:srgbClr val="000000">
                      <a:alpha val="43137"/>
                    </a:srgbClr>
                  </a:outerShdw>
                </a:effectLst>
              </a:rPr>
              <a:t>75 </a:t>
            </a:r>
            <a:r>
              <a:rPr lang="en-IN" sz="3200" b="1" dirty="0" err="1">
                <a:solidFill>
                  <a:srgbClr val="FF0000"/>
                </a:solidFill>
                <a:effectLst>
                  <a:outerShdw blurRad="38100" dist="38100" dir="2700000" algn="tl">
                    <a:srgbClr val="000000">
                      <a:alpha val="43137"/>
                    </a:srgbClr>
                  </a:outerShdw>
                </a:effectLst>
              </a:rPr>
              <a:t>W</a:t>
            </a:r>
            <a:r>
              <a:rPr lang="en-IN" sz="3200" b="1" baseline="-25000" dirty="0" err="1">
                <a:solidFill>
                  <a:srgbClr val="FF0000"/>
                </a:solidFill>
                <a:effectLst>
                  <a:outerShdw blurRad="38100" dist="38100" dir="2700000" algn="tl">
                    <a:srgbClr val="000000">
                      <a:alpha val="43137"/>
                    </a:srgbClr>
                  </a:outerShdw>
                </a:effectLst>
              </a:rPr>
              <a:t>p</a:t>
            </a:r>
            <a:r>
              <a:rPr lang="en-IN" sz="3200" b="1" dirty="0">
                <a:solidFill>
                  <a:srgbClr val="FF0000"/>
                </a:solidFill>
                <a:effectLst>
                  <a:outerShdw blurRad="38100" dist="38100" dir="2700000" algn="tl">
                    <a:srgbClr val="000000">
                      <a:alpha val="43137"/>
                    </a:srgbClr>
                  </a:outerShdw>
                </a:effectLst>
              </a:rPr>
              <a:t> (15V, 5A) </a:t>
            </a:r>
          </a:p>
        </p:txBody>
      </p:sp>
      <p:sp>
        <p:nvSpPr>
          <p:cNvPr id="5" name="TextBox 4">
            <a:extLst>
              <a:ext uri="{FF2B5EF4-FFF2-40B4-BE49-F238E27FC236}">
                <a16:creationId xmlns:a16="http://schemas.microsoft.com/office/drawing/2014/main" id="{B28C77E9-517A-4DF3-BB14-CACFAF28685F}"/>
              </a:ext>
            </a:extLst>
          </p:cNvPr>
          <p:cNvSpPr txBox="1"/>
          <p:nvPr/>
        </p:nvSpPr>
        <p:spPr>
          <a:xfrm>
            <a:off x="3784600" y="4179993"/>
            <a:ext cx="5531485" cy="1077218"/>
          </a:xfrm>
          <a:prstGeom prst="rect">
            <a:avLst/>
          </a:prstGeom>
          <a:noFill/>
        </p:spPr>
        <p:txBody>
          <a:bodyPr wrap="square" rtlCol="0">
            <a:spAutoFit/>
          </a:bodyPr>
          <a:lstStyle/>
          <a:p>
            <a:r>
              <a:rPr lang="en-IN" sz="3200" b="1" dirty="0">
                <a:solidFill>
                  <a:srgbClr val="002060"/>
                </a:solidFill>
              </a:rPr>
              <a:t>So, numbers of panel required</a:t>
            </a:r>
          </a:p>
          <a:p>
            <a:r>
              <a:rPr lang="en-IN" sz="3200" b="1" dirty="0">
                <a:solidFill>
                  <a:srgbClr val="002060"/>
                </a:solidFill>
              </a:rPr>
              <a:t>=27.5 /5 = 5.5 = 6 panels</a:t>
            </a:r>
          </a:p>
        </p:txBody>
      </p:sp>
      <p:sp>
        <p:nvSpPr>
          <p:cNvPr id="7" name="TextBox 6">
            <a:extLst>
              <a:ext uri="{FF2B5EF4-FFF2-40B4-BE49-F238E27FC236}">
                <a16:creationId xmlns:a16="http://schemas.microsoft.com/office/drawing/2014/main" id="{3228D6EB-0028-43D8-9B47-A2EC7179BFFA}"/>
              </a:ext>
            </a:extLst>
          </p:cNvPr>
          <p:cNvSpPr txBox="1"/>
          <p:nvPr/>
        </p:nvSpPr>
        <p:spPr>
          <a:xfrm>
            <a:off x="4030568" y="5537499"/>
            <a:ext cx="5850032" cy="1077218"/>
          </a:xfrm>
          <a:prstGeom prst="rect">
            <a:avLst/>
          </a:prstGeom>
          <a:noFill/>
        </p:spPr>
        <p:txBody>
          <a:bodyPr wrap="square" rtlCol="0">
            <a:spAutoFit/>
          </a:bodyPr>
          <a:lstStyle/>
          <a:p>
            <a:r>
              <a:rPr lang="en-IN" sz="3200" b="1" dirty="0">
                <a:solidFill>
                  <a:srgbClr val="002060"/>
                </a:solidFill>
              </a:rPr>
              <a:t>But system voltage is 24 V</a:t>
            </a:r>
          </a:p>
          <a:p>
            <a:r>
              <a:rPr lang="en-IN" sz="3200" b="1" dirty="0">
                <a:solidFill>
                  <a:srgbClr val="002060"/>
                </a:solidFill>
              </a:rPr>
              <a:t>So 6 x 2 = 12 panels are required</a:t>
            </a:r>
          </a:p>
        </p:txBody>
      </p:sp>
    </p:spTree>
    <p:extLst>
      <p:ext uri="{BB962C8B-B14F-4D97-AF65-F5344CB8AC3E}">
        <p14:creationId xmlns:p14="http://schemas.microsoft.com/office/powerpoint/2010/main" val="99045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B4E519-88AB-4A0D-8038-DEA9C0009433}"/>
              </a:ext>
            </a:extLst>
          </p:cNvPr>
          <p:cNvPicPr>
            <a:picLocks noChangeAspect="1"/>
          </p:cNvPicPr>
          <p:nvPr/>
        </p:nvPicPr>
        <p:blipFill>
          <a:blip r:embed="rId2"/>
          <a:stretch>
            <a:fillRect/>
          </a:stretch>
        </p:blipFill>
        <p:spPr>
          <a:xfrm>
            <a:off x="1155699" y="1676400"/>
            <a:ext cx="8420100" cy="4452221"/>
          </a:xfrm>
          <a:prstGeom prst="rect">
            <a:avLst/>
          </a:prstGeom>
        </p:spPr>
      </p:pic>
      <p:sp>
        <p:nvSpPr>
          <p:cNvPr id="5" name="Title 1">
            <a:extLst>
              <a:ext uri="{FF2B5EF4-FFF2-40B4-BE49-F238E27FC236}">
                <a16:creationId xmlns:a16="http://schemas.microsoft.com/office/drawing/2014/main" id="{B31DF5C2-967B-4E61-BF5A-2DC5F0BE446F}"/>
              </a:ext>
            </a:extLst>
          </p:cNvPr>
          <p:cNvSpPr>
            <a:spLocks noGrp="1"/>
          </p:cNvSpPr>
          <p:nvPr>
            <p:ph type="title"/>
          </p:nvPr>
        </p:nvSpPr>
        <p:spPr>
          <a:xfrm>
            <a:off x="671306" y="152400"/>
            <a:ext cx="8904493" cy="990600"/>
          </a:xfrm>
        </p:spPr>
        <p:txBody>
          <a:bodyPr>
            <a:normAutofit/>
          </a:bodyPr>
          <a:lstStyle/>
          <a:p>
            <a:r>
              <a:rPr lang="en-US" sz="5400" b="1" dirty="0">
                <a:solidFill>
                  <a:srgbClr val="FF0000"/>
                </a:solidFill>
                <a:latin typeface="+mn-lt"/>
              </a:rPr>
              <a:t>Number of panels </a:t>
            </a:r>
            <a:endParaRPr lang="en-IN" sz="5400" dirty="0">
              <a:latin typeface="+mn-lt"/>
            </a:endParaRPr>
          </a:p>
        </p:txBody>
      </p:sp>
    </p:spTree>
    <p:extLst>
      <p:ext uri="{BB962C8B-B14F-4D97-AF65-F5344CB8AC3E}">
        <p14:creationId xmlns:p14="http://schemas.microsoft.com/office/powerpoint/2010/main" val="1271341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BE15-263B-4883-9B6F-7952054F8C88}"/>
              </a:ext>
            </a:extLst>
          </p:cNvPr>
          <p:cNvSpPr>
            <a:spLocks noGrp="1"/>
          </p:cNvSpPr>
          <p:nvPr>
            <p:ph type="title"/>
          </p:nvPr>
        </p:nvSpPr>
        <p:spPr>
          <a:xfrm>
            <a:off x="736600" y="76200"/>
            <a:ext cx="8763000" cy="965905"/>
          </a:xfrm>
        </p:spPr>
        <p:txBody>
          <a:bodyPr>
            <a:normAutofit/>
          </a:bodyPr>
          <a:lstStyle/>
          <a:p>
            <a:r>
              <a:rPr lang="en-IN" sz="5400" b="1" dirty="0">
                <a:solidFill>
                  <a:srgbClr val="FF0000"/>
                </a:solidFill>
                <a:latin typeface="+mn-lt"/>
              </a:rPr>
              <a:t>Complete Structure</a:t>
            </a:r>
          </a:p>
        </p:txBody>
      </p:sp>
      <p:pic>
        <p:nvPicPr>
          <p:cNvPr id="4" name="Picture 3">
            <a:extLst>
              <a:ext uri="{FF2B5EF4-FFF2-40B4-BE49-F238E27FC236}">
                <a16:creationId xmlns:a16="http://schemas.microsoft.com/office/drawing/2014/main" id="{EE551BE3-5585-4865-85DA-685958392640}"/>
              </a:ext>
            </a:extLst>
          </p:cNvPr>
          <p:cNvPicPr>
            <a:picLocks noChangeAspect="1"/>
          </p:cNvPicPr>
          <p:nvPr/>
        </p:nvPicPr>
        <p:blipFill>
          <a:blip r:embed="rId2"/>
          <a:stretch>
            <a:fillRect/>
          </a:stretch>
        </p:blipFill>
        <p:spPr>
          <a:xfrm>
            <a:off x="660400" y="1052863"/>
            <a:ext cx="8382000" cy="5539828"/>
          </a:xfrm>
          <a:prstGeom prst="rect">
            <a:avLst/>
          </a:prstGeom>
        </p:spPr>
      </p:pic>
    </p:spTree>
    <p:extLst>
      <p:ext uri="{BB962C8B-B14F-4D97-AF65-F5344CB8AC3E}">
        <p14:creationId xmlns:p14="http://schemas.microsoft.com/office/powerpoint/2010/main" val="257466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BE15-263B-4883-9B6F-7952054F8C88}"/>
              </a:ext>
            </a:extLst>
          </p:cNvPr>
          <p:cNvSpPr>
            <a:spLocks noGrp="1"/>
          </p:cNvSpPr>
          <p:nvPr>
            <p:ph type="title"/>
          </p:nvPr>
        </p:nvSpPr>
        <p:spPr>
          <a:xfrm>
            <a:off x="736600" y="76200"/>
            <a:ext cx="8763000" cy="965905"/>
          </a:xfrm>
        </p:spPr>
        <p:txBody>
          <a:bodyPr>
            <a:normAutofit/>
          </a:bodyPr>
          <a:lstStyle/>
          <a:p>
            <a:r>
              <a:rPr lang="en-IN" sz="5400" b="1" dirty="0">
                <a:solidFill>
                  <a:srgbClr val="FF0000"/>
                </a:solidFill>
                <a:latin typeface="+mn-lt"/>
              </a:rPr>
              <a:t>Connecting Wire :</a:t>
            </a:r>
          </a:p>
        </p:txBody>
      </p:sp>
      <p:pic>
        <p:nvPicPr>
          <p:cNvPr id="4" name="Picture 3">
            <a:extLst>
              <a:ext uri="{FF2B5EF4-FFF2-40B4-BE49-F238E27FC236}">
                <a16:creationId xmlns:a16="http://schemas.microsoft.com/office/drawing/2014/main" id="{EE551BE3-5585-4865-85DA-685958392640}"/>
              </a:ext>
            </a:extLst>
          </p:cNvPr>
          <p:cNvPicPr>
            <a:picLocks noChangeAspect="1"/>
          </p:cNvPicPr>
          <p:nvPr/>
        </p:nvPicPr>
        <p:blipFill>
          <a:blip r:embed="rId2"/>
          <a:stretch>
            <a:fillRect/>
          </a:stretch>
        </p:blipFill>
        <p:spPr>
          <a:xfrm>
            <a:off x="660400" y="1052863"/>
            <a:ext cx="8382000" cy="5539828"/>
          </a:xfrm>
          <a:prstGeom prst="rect">
            <a:avLst/>
          </a:prstGeom>
        </p:spPr>
      </p:pic>
      <p:pic>
        <p:nvPicPr>
          <p:cNvPr id="6" name="Picture 5">
            <a:extLst>
              <a:ext uri="{FF2B5EF4-FFF2-40B4-BE49-F238E27FC236}">
                <a16:creationId xmlns:a16="http://schemas.microsoft.com/office/drawing/2014/main" id="{95C21137-3870-4CAF-A64C-CEAB7D7E1771}"/>
              </a:ext>
            </a:extLst>
          </p:cNvPr>
          <p:cNvPicPr>
            <a:picLocks noChangeAspect="1"/>
          </p:cNvPicPr>
          <p:nvPr/>
        </p:nvPicPr>
        <p:blipFill>
          <a:blip r:embed="rId3"/>
          <a:stretch>
            <a:fillRect/>
          </a:stretch>
        </p:blipFill>
        <p:spPr>
          <a:xfrm>
            <a:off x="555625" y="1171575"/>
            <a:ext cx="9048750" cy="5276850"/>
          </a:xfrm>
          <a:prstGeom prst="rect">
            <a:avLst/>
          </a:prstGeom>
        </p:spPr>
      </p:pic>
      <p:sp>
        <p:nvSpPr>
          <p:cNvPr id="7" name="TextBox 6">
            <a:extLst>
              <a:ext uri="{FF2B5EF4-FFF2-40B4-BE49-F238E27FC236}">
                <a16:creationId xmlns:a16="http://schemas.microsoft.com/office/drawing/2014/main" id="{E17C5BDB-DF64-4981-85CB-D8ABCDBD207E}"/>
              </a:ext>
            </a:extLst>
          </p:cNvPr>
          <p:cNvSpPr txBox="1"/>
          <p:nvPr/>
        </p:nvSpPr>
        <p:spPr>
          <a:xfrm>
            <a:off x="52946" y="6448425"/>
            <a:ext cx="10345524" cy="923330"/>
          </a:xfrm>
          <a:prstGeom prst="rect">
            <a:avLst/>
          </a:prstGeom>
          <a:noFill/>
          <a:ln>
            <a:solidFill>
              <a:srgbClr val="FF0000"/>
            </a:solidFill>
          </a:ln>
        </p:spPr>
        <p:txBody>
          <a:bodyPr wrap="none" rtlCol="0">
            <a:spAutoFit/>
          </a:bodyPr>
          <a:lstStyle/>
          <a:p>
            <a:r>
              <a:rPr lang="en-IN" dirty="0">
                <a:highlight>
                  <a:srgbClr val="FFFF00"/>
                </a:highlight>
              </a:rPr>
              <a:t>As this wire is not acceptable in second case due to high voltage drop, then one must reduce </a:t>
            </a:r>
          </a:p>
          <a:p>
            <a:r>
              <a:rPr lang="en-IN" dirty="0">
                <a:highlight>
                  <a:srgbClr val="FFFF00"/>
                </a:highlight>
              </a:rPr>
              <a:t>this voltage   drop  using a  Connecting wire of either less length or high cross section area or low  resistivity. </a:t>
            </a:r>
          </a:p>
          <a:p>
            <a:r>
              <a:rPr lang="en-IN" dirty="0" err="1">
                <a:highlight>
                  <a:srgbClr val="FFFF00"/>
                </a:highlight>
              </a:rPr>
              <a:t>Othe</a:t>
            </a:r>
            <a:r>
              <a:rPr lang="en-IN" dirty="0">
                <a:highlight>
                  <a:srgbClr val="FFFF00"/>
                </a:highlight>
              </a:rPr>
              <a:t> option is use high voltage system </a:t>
            </a:r>
            <a:r>
              <a:rPr lang="en-IN" dirty="0"/>
              <a:t> </a:t>
            </a:r>
          </a:p>
        </p:txBody>
      </p:sp>
    </p:spTree>
    <p:extLst>
      <p:ext uri="{BB962C8B-B14F-4D97-AF65-F5344CB8AC3E}">
        <p14:creationId xmlns:p14="http://schemas.microsoft.com/office/powerpoint/2010/main" val="345804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ChangeArrowheads="1"/>
          </p:cNvSpPr>
          <p:nvPr/>
        </p:nvSpPr>
        <p:spPr bwMode="auto">
          <a:xfrm>
            <a:off x="423333" y="423333"/>
            <a:ext cx="1773242" cy="400110"/>
          </a:xfrm>
          <a:prstGeom prst="rect">
            <a:avLst/>
          </a:prstGeom>
          <a:noFill/>
          <a:ln w="9525">
            <a:noFill/>
            <a:miter lim="800000"/>
            <a:headEnd/>
            <a:tailEnd/>
          </a:ln>
        </p:spPr>
        <p:txBody>
          <a:bodyPr wrap="none">
            <a:spAutoFit/>
          </a:bodyPr>
          <a:lstStyle/>
          <a:p>
            <a:r>
              <a:rPr lang="en-IN" sz="2000" b="1">
                <a:solidFill>
                  <a:srgbClr val="FF0000"/>
                </a:solidFill>
              </a:rPr>
              <a:t>Shading Losses</a:t>
            </a:r>
          </a:p>
        </p:txBody>
      </p:sp>
      <p:sp>
        <p:nvSpPr>
          <p:cNvPr id="3" name="Rectangle 6"/>
          <p:cNvSpPr>
            <a:spLocks noChangeArrowheads="1"/>
          </p:cNvSpPr>
          <p:nvPr/>
        </p:nvSpPr>
        <p:spPr bwMode="auto">
          <a:xfrm>
            <a:off x="338667" y="931334"/>
            <a:ext cx="9567333" cy="3785652"/>
          </a:xfrm>
          <a:prstGeom prst="rect">
            <a:avLst/>
          </a:prstGeom>
          <a:noFill/>
          <a:ln w="9525">
            <a:noFill/>
            <a:miter lim="800000"/>
            <a:headEnd/>
            <a:tailEnd/>
          </a:ln>
        </p:spPr>
        <p:txBody>
          <a:bodyPr>
            <a:spAutoFit/>
          </a:bodyPr>
          <a:lstStyle/>
          <a:p>
            <a:pPr algn="just"/>
            <a:r>
              <a:rPr lang="en-IN" sz="2000" dirty="0">
                <a:solidFill>
                  <a:srgbClr val="0070C0"/>
                </a:solidFill>
              </a:rPr>
              <a:t>Shading losses are caused by the presence of metal on the top surface of the solar cell which prevents light from entering the solar cell. </a:t>
            </a:r>
          </a:p>
          <a:p>
            <a:pPr algn="just"/>
            <a:endParaRPr lang="en-IN" sz="2000" dirty="0">
              <a:solidFill>
                <a:srgbClr val="0070C0"/>
              </a:solidFill>
            </a:endParaRPr>
          </a:p>
          <a:p>
            <a:pPr algn="just"/>
            <a:r>
              <a:rPr lang="en-IN" sz="2000" dirty="0">
                <a:solidFill>
                  <a:srgbClr val="0070C0"/>
                </a:solidFill>
              </a:rPr>
              <a:t>The shading losses are determined by the transparency of the top surface, which, for a planar top surface, is defined as the fraction of the top surface covered by metal. </a:t>
            </a:r>
          </a:p>
          <a:p>
            <a:pPr algn="just"/>
            <a:endParaRPr lang="en-IN" sz="2000" dirty="0">
              <a:solidFill>
                <a:srgbClr val="0070C0"/>
              </a:solidFill>
            </a:endParaRPr>
          </a:p>
          <a:p>
            <a:pPr algn="just"/>
            <a:r>
              <a:rPr lang="en-IN" sz="2000" dirty="0">
                <a:solidFill>
                  <a:srgbClr val="0070C0"/>
                </a:solidFill>
              </a:rPr>
              <a:t>The transparency is determined by the width of the metal lines on the surface and on the spacing of the metal lines. </a:t>
            </a:r>
          </a:p>
          <a:p>
            <a:pPr algn="just"/>
            <a:endParaRPr lang="en-IN" sz="2000" dirty="0">
              <a:solidFill>
                <a:srgbClr val="0070C0"/>
              </a:solidFill>
            </a:endParaRPr>
          </a:p>
          <a:p>
            <a:pPr algn="just"/>
            <a:r>
              <a:rPr lang="en-IN" sz="2000" dirty="0">
                <a:solidFill>
                  <a:srgbClr val="0070C0"/>
                </a:solidFill>
              </a:rPr>
              <a:t>An important practical limitation is the minimum line width associated with a particular metallization technology. For identical transparencies, a narrow line-width technology can have closer finger spacing, thus reducing the emitter resistance losses.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ChangeArrowheads="1"/>
          </p:cNvSpPr>
          <p:nvPr/>
        </p:nvSpPr>
        <p:spPr bwMode="auto">
          <a:xfrm>
            <a:off x="3217333" y="169334"/>
            <a:ext cx="2582758" cy="639534"/>
          </a:xfrm>
          <a:prstGeom prst="rect">
            <a:avLst/>
          </a:prstGeom>
          <a:noFill/>
          <a:ln w="9525">
            <a:noFill/>
            <a:miter lim="800000"/>
            <a:headEnd/>
            <a:tailEnd/>
          </a:ln>
        </p:spPr>
        <p:txBody>
          <a:bodyPr wrap="none">
            <a:spAutoFit/>
          </a:bodyPr>
          <a:lstStyle/>
          <a:p>
            <a:r>
              <a:rPr lang="en-IN" sz="3556" b="1">
                <a:solidFill>
                  <a:srgbClr val="FF0000"/>
                </a:solidFill>
              </a:rPr>
              <a:t>Design Rules</a:t>
            </a:r>
          </a:p>
        </p:txBody>
      </p:sp>
      <p:sp>
        <p:nvSpPr>
          <p:cNvPr id="47107" name="Rectangle 2"/>
          <p:cNvSpPr>
            <a:spLocks noChangeArrowheads="1"/>
          </p:cNvSpPr>
          <p:nvPr/>
        </p:nvSpPr>
        <p:spPr bwMode="auto">
          <a:xfrm>
            <a:off x="254000" y="1016000"/>
            <a:ext cx="9567333" cy="1323439"/>
          </a:xfrm>
          <a:prstGeom prst="rect">
            <a:avLst/>
          </a:prstGeom>
          <a:noFill/>
          <a:ln w="9525">
            <a:noFill/>
            <a:miter lim="800000"/>
            <a:headEnd/>
            <a:tailEnd/>
          </a:ln>
        </p:spPr>
        <p:txBody>
          <a:bodyPr>
            <a:spAutoFit/>
          </a:bodyPr>
          <a:lstStyle/>
          <a:p>
            <a:pPr algn="just"/>
            <a:r>
              <a:rPr lang="en-IN" sz="2000">
                <a:solidFill>
                  <a:srgbClr val="0070C0"/>
                </a:solidFill>
              </a:rPr>
              <a:t>While a multitude of top contacting schemes exist, for practical reasons most top surface metalization patterns are relatively simple and highly symmetrical. A symmetrical contacting scheme can be broken down into unit cells and several broad design rules can be determined. It can be shown that:</a:t>
            </a:r>
          </a:p>
        </p:txBody>
      </p:sp>
      <p:sp>
        <p:nvSpPr>
          <p:cNvPr id="47108" name="Rectangle 3"/>
          <p:cNvSpPr>
            <a:spLocks noChangeArrowheads="1"/>
          </p:cNvSpPr>
          <p:nvPr/>
        </p:nvSpPr>
        <p:spPr bwMode="auto">
          <a:xfrm>
            <a:off x="338667" y="2527654"/>
            <a:ext cx="9482667" cy="2246769"/>
          </a:xfrm>
          <a:prstGeom prst="rect">
            <a:avLst/>
          </a:prstGeom>
          <a:noFill/>
          <a:ln w="9525">
            <a:noFill/>
            <a:miter lim="800000"/>
            <a:headEnd/>
            <a:tailEnd/>
          </a:ln>
        </p:spPr>
        <p:txBody>
          <a:bodyPr>
            <a:spAutoFit/>
          </a:bodyPr>
          <a:lstStyle/>
          <a:p>
            <a:pPr>
              <a:buFont typeface="Wingdings" pitchFamily="2" charset="2"/>
              <a:buChar char="Ø"/>
            </a:pPr>
            <a:r>
              <a:rPr lang="en-IN" sz="2000" dirty="0">
                <a:solidFill>
                  <a:srgbClr val="0070C0"/>
                </a:solidFill>
              </a:rPr>
              <a:t>the optimum width of the </a:t>
            </a:r>
            <a:r>
              <a:rPr lang="en-IN" sz="2000" dirty="0" err="1">
                <a:solidFill>
                  <a:srgbClr val="0070C0"/>
                </a:solidFill>
              </a:rPr>
              <a:t>busbar</a:t>
            </a:r>
            <a:r>
              <a:rPr lang="en-IN" sz="2000" dirty="0">
                <a:solidFill>
                  <a:srgbClr val="0070C0"/>
                </a:solidFill>
              </a:rPr>
              <a:t>, </a:t>
            </a:r>
            <a:r>
              <a:rPr lang="en-IN" sz="2000" i="1" dirty="0">
                <a:solidFill>
                  <a:srgbClr val="0070C0"/>
                </a:solidFill>
              </a:rPr>
              <a:t>W</a:t>
            </a:r>
            <a:r>
              <a:rPr lang="en-IN" sz="2000" i="1" baseline="-25000" dirty="0">
                <a:solidFill>
                  <a:srgbClr val="0070C0"/>
                </a:solidFill>
              </a:rPr>
              <a:t>B</a:t>
            </a:r>
            <a:r>
              <a:rPr lang="en-IN" sz="2000" dirty="0">
                <a:solidFill>
                  <a:srgbClr val="0070C0"/>
                </a:solidFill>
              </a:rPr>
              <a:t>, occurs when the resistive loss in the </a:t>
            </a:r>
            <a:r>
              <a:rPr lang="en-IN" sz="2000" dirty="0" err="1">
                <a:solidFill>
                  <a:srgbClr val="0070C0"/>
                </a:solidFill>
              </a:rPr>
              <a:t>busbar</a:t>
            </a:r>
            <a:r>
              <a:rPr lang="en-IN" sz="2000" dirty="0">
                <a:solidFill>
                  <a:srgbClr val="0070C0"/>
                </a:solidFill>
              </a:rPr>
              <a:t> equals its shadowing loss;</a:t>
            </a:r>
          </a:p>
          <a:p>
            <a:pPr>
              <a:buFont typeface="Wingdings" pitchFamily="2" charset="2"/>
              <a:buChar char="Ø"/>
            </a:pPr>
            <a:endParaRPr lang="en-IN" sz="2000" dirty="0">
              <a:solidFill>
                <a:srgbClr val="0070C0"/>
              </a:solidFill>
            </a:endParaRPr>
          </a:p>
          <a:p>
            <a:pPr>
              <a:buFont typeface="Wingdings" pitchFamily="2" charset="2"/>
              <a:buChar char="Ø"/>
            </a:pPr>
            <a:r>
              <a:rPr lang="en-IN" sz="2000" dirty="0">
                <a:solidFill>
                  <a:srgbClr val="0070C0"/>
                </a:solidFill>
              </a:rPr>
              <a:t>a tapered </a:t>
            </a:r>
            <a:r>
              <a:rPr lang="en-IN" sz="2000" dirty="0" err="1">
                <a:solidFill>
                  <a:srgbClr val="0070C0"/>
                </a:solidFill>
              </a:rPr>
              <a:t>busbar</a:t>
            </a:r>
            <a:r>
              <a:rPr lang="en-IN" sz="2000" dirty="0">
                <a:solidFill>
                  <a:srgbClr val="0070C0"/>
                </a:solidFill>
              </a:rPr>
              <a:t> has lower losses than a </a:t>
            </a:r>
            <a:r>
              <a:rPr lang="en-IN" sz="2000" dirty="0" err="1">
                <a:solidFill>
                  <a:srgbClr val="0070C0"/>
                </a:solidFill>
              </a:rPr>
              <a:t>busbar</a:t>
            </a:r>
            <a:r>
              <a:rPr lang="en-IN" sz="2000" dirty="0">
                <a:solidFill>
                  <a:srgbClr val="0070C0"/>
                </a:solidFill>
              </a:rPr>
              <a:t> of constant width; and</a:t>
            </a:r>
          </a:p>
          <a:p>
            <a:pPr>
              <a:buFont typeface="Wingdings" pitchFamily="2" charset="2"/>
              <a:buChar char="Ø"/>
            </a:pPr>
            <a:endParaRPr lang="en-IN" sz="2000" dirty="0">
              <a:solidFill>
                <a:srgbClr val="0070C0"/>
              </a:solidFill>
            </a:endParaRPr>
          </a:p>
          <a:p>
            <a:pPr>
              <a:buFont typeface="Wingdings" pitchFamily="2" charset="2"/>
              <a:buChar char="Ø"/>
            </a:pPr>
            <a:r>
              <a:rPr lang="en-IN" sz="2000" dirty="0">
                <a:solidFill>
                  <a:srgbClr val="0070C0"/>
                </a:solidFill>
              </a:rPr>
              <a:t>the smaller the unit cell, the smaller finger width, </a:t>
            </a:r>
            <a:r>
              <a:rPr lang="en-IN" sz="2000" i="1" dirty="0">
                <a:solidFill>
                  <a:srgbClr val="0070C0"/>
                </a:solidFill>
              </a:rPr>
              <a:t>W</a:t>
            </a:r>
            <a:r>
              <a:rPr lang="en-IN" sz="2000" i="1" baseline="-25000" dirty="0">
                <a:solidFill>
                  <a:srgbClr val="0070C0"/>
                </a:solidFill>
              </a:rPr>
              <a:t>F</a:t>
            </a:r>
            <a:r>
              <a:rPr lang="en-IN" sz="2000" i="1" dirty="0">
                <a:solidFill>
                  <a:srgbClr val="0070C0"/>
                </a:solidFill>
              </a:rPr>
              <a:t> ,</a:t>
            </a:r>
            <a:r>
              <a:rPr lang="en-IN" sz="2000" dirty="0">
                <a:solidFill>
                  <a:srgbClr val="0070C0"/>
                </a:solidFill>
              </a:rPr>
              <a:t> and the smaller the finger </a:t>
            </a:r>
            <a:r>
              <a:rPr lang="en-IN" sz="2000" dirty="0" err="1">
                <a:solidFill>
                  <a:srgbClr val="0070C0"/>
                </a:solidFill>
              </a:rPr>
              <a:t>spacings</a:t>
            </a:r>
            <a:r>
              <a:rPr lang="en-IN" sz="2000" dirty="0">
                <a:solidFill>
                  <a:srgbClr val="0070C0"/>
                </a:solidFill>
              </a:rPr>
              <a:t>, </a:t>
            </a:r>
            <a:r>
              <a:rPr lang="en-IN" sz="2000" i="1" dirty="0">
                <a:solidFill>
                  <a:srgbClr val="0070C0"/>
                </a:solidFill>
              </a:rPr>
              <a:t>S</a:t>
            </a:r>
            <a:r>
              <a:rPr lang="en-IN" sz="2000" dirty="0">
                <a:solidFill>
                  <a:srgbClr val="0070C0"/>
                </a:solidFill>
              </a:rPr>
              <a:t>, the lower the losses.</a:t>
            </a:r>
          </a:p>
        </p:txBody>
      </p:sp>
      <p:pic>
        <p:nvPicPr>
          <p:cNvPr id="47109" name="Picture 2" descr="grid pattern"/>
          <p:cNvPicPr>
            <a:picLocks noChangeAspect="1" noChangeArrowheads="1"/>
          </p:cNvPicPr>
          <p:nvPr/>
        </p:nvPicPr>
        <p:blipFill>
          <a:blip r:embed="rId2" cstate="print"/>
          <a:srcRect/>
          <a:stretch>
            <a:fillRect/>
          </a:stretch>
        </p:blipFill>
        <p:spPr bwMode="auto">
          <a:xfrm>
            <a:off x="5418667" y="4656667"/>
            <a:ext cx="3640667" cy="2889250"/>
          </a:xfrm>
          <a:prstGeom prst="rect">
            <a:avLst/>
          </a:prstGeom>
          <a:noFill/>
          <a:ln w="9525">
            <a:noFill/>
            <a:miter lim="800000"/>
            <a:headEnd/>
            <a:tailEnd/>
          </a:ln>
        </p:spPr>
      </p:pic>
      <p:sp>
        <p:nvSpPr>
          <p:cNvPr id="47110" name="Rectangle 5"/>
          <p:cNvSpPr>
            <a:spLocks noChangeArrowheads="1"/>
          </p:cNvSpPr>
          <p:nvPr/>
        </p:nvSpPr>
        <p:spPr bwMode="auto">
          <a:xfrm>
            <a:off x="254000" y="5757333"/>
            <a:ext cx="4572000" cy="707886"/>
          </a:xfrm>
          <a:prstGeom prst="rect">
            <a:avLst/>
          </a:prstGeom>
          <a:noFill/>
          <a:ln w="9525">
            <a:noFill/>
            <a:miter lim="800000"/>
            <a:headEnd/>
            <a:tailEnd/>
          </a:ln>
        </p:spPr>
        <p:txBody>
          <a:bodyPr>
            <a:spAutoFit/>
          </a:bodyPr>
          <a:lstStyle/>
          <a:p>
            <a:r>
              <a:rPr lang="en-IN" sz="2000"/>
              <a:t>Schematic of a top contact design showing busbars and fingers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animEffect transition="in" filter="blinds(horizontal)">
                                      <p:cBhvr>
                                        <p:cTn id="7" dur="500"/>
                                        <p:tgtEl>
                                          <p:spTgt spid="4710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108">
                                            <p:txEl>
                                              <p:pRg st="0" end="0"/>
                                            </p:txEl>
                                          </p:spTgt>
                                        </p:tgtEl>
                                        <p:attrNameLst>
                                          <p:attrName>style.visibility</p:attrName>
                                        </p:attrNameLst>
                                      </p:cBhvr>
                                      <p:to>
                                        <p:strVal val="visible"/>
                                      </p:to>
                                    </p:set>
                                    <p:animEffect transition="in" filter="blinds(horizontal)">
                                      <p:cBhvr>
                                        <p:cTn id="12" dur="500"/>
                                        <p:tgtEl>
                                          <p:spTgt spid="4710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108">
                                            <p:txEl>
                                              <p:pRg st="2" end="2"/>
                                            </p:txEl>
                                          </p:spTgt>
                                        </p:tgtEl>
                                        <p:attrNameLst>
                                          <p:attrName>style.visibility</p:attrName>
                                        </p:attrNameLst>
                                      </p:cBhvr>
                                      <p:to>
                                        <p:strVal val="visible"/>
                                      </p:to>
                                    </p:set>
                                    <p:animEffect transition="in" filter="blinds(horizontal)">
                                      <p:cBhvr>
                                        <p:cTn id="17" dur="500"/>
                                        <p:tgtEl>
                                          <p:spTgt spid="471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7108">
                                            <p:txEl>
                                              <p:pRg st="4" end="4"/>
                                            </p:txEl>
                                          </p:spTgt>
                                        </p:tgtEl>
                                        <p:attrNameLst>
                                          <p:attrName>style.visibility</p:attrName>
                                        </p:attrNameLst>
                                      </p:cBhvr>
                                      <p:to>
                                        <p:strVal val="visible"/>
                                      </p:to>
                                    </p:set>
                                    <p:animEffect transition="in" filter="blinds(horizontal)">
                                      <p:cBhvr>
                                        <p:cTn id="22" dur="500"/>
                                        <p:tgtEl>
                                          <p:spTgt spid="4710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7109"/>
                                        </p:tgtEl>
                                        <p:attrNameLst>
                                          <p:attrName>style.visibility</p:attrName>
                                        </p:attrNameLst>
                                      </p:cBhvr>
                                      <p:to>
                                        <p:strVal val="visible"/>
                                      </p:to>
                                    </p:set>
                                    <p:animEffect transition="in" filter="blinds(horizontal)">
                                      <p:cBhvr>
                                        <p:cTn id="27" dur="500"/>
                                        <p:tgtEl>
                                          <p:spTgt spid="4710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7110"/>
                                        </p:tgtEl>
                                        <p:attrNameLst>
                                          <p:attrName>style.visibility</p:attrName>
                                        </p:attrNameLst>
                                      </p:cBhvr>
                                      <p:to>
                                        <p:strVal val="visible"/>
                                      </p:to>
                                    </p:set>
                                    <p:animEffect transition="in" filter="blinds(horizontal)">
                                      <p:cBhvr>
                                        <p:cTn id="30" dur="500"/>
                                        <p:tgtEl>
                                          <p:spTgt spid="47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P spid="471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3079</TotalTime>
  <Words>4659</Words>
  <Application>Microsoft Office PowerPoint</Application>
  <PresentationFormat>Custom</PresentationFormat>
  <Paragraphs>584</Paragraphs>
  <Slides>76</Slides>
  <Notes>8</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6" baseType="lpstr">
      <vt:lpstr>ＭＳ Ｐゴシック</vt:lpstr>
      <vt:lpstr>Arial</vt:lpstr>
      <vt:lpstr>Calibri</vt:lpstr>
      <vt:lpstr>Calibri Light</vt:lpstr>
      <vt:lpstr>Symbol</vt:lpstr>
      <vt:lpstr>Times New Roman</vt:lpstr>
      <vt:lpstr>Wingdings</vt:lpstr>
      <vt:lpstr>Wingdings 3</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of Solar PV System</vt:lpstr>
      <vt:lpstr>Solar PV systems</vt:lpstr>
      <vt:lpstr>Solar PV systems</vt:lpstr>
      <vt:lpstr>Components</vt:lpstr>
      <vt:lpstr>Stand Alone Systems</vt:lpstr>
      <vt:lpstr>Stand Alone Systems</vt:lpstr>
      <vt:lpstr>Stand Alone Systems</vt:lpstr>
      <vt:lpstr>Simple Stand Alone system</vt:lpstr>
      <vt:lpstr>Maximum power point tracker (MPPT)</vt:lpstr>
      <vt:lpstr>Maximum power point tracker (MPPT)</vt:lpstr>
      <vt:lpstr>Maximum power point tracker (MPPT)</vt:lpstr>
      <vt:lpstr>Stand Alone system with batteries</vt:lpstr>
      <vt:lpstr>Stand Alone with AC &amp; DC Load</vt:lpstr>
      <vt:lpstr>Grid Connected Systems</vt:lpstr>
      <vt:lpstr>Grid Connected Systems</vt:lpstr>
      <vt:lpstr>Grid Connected - Rack &amp; Roof Installations</vt:lpstr>
      <vt:lpstr>Hybrid PV systems</vt:lpstr>
      <vt:lpstr> Hybrid PV systems</vt:lpstr>
      <vt:lpstr>Design of a stand alone solar PV system </vt:lpstr>
      <vt:lpstr>Components and Energy Flow Diagram</vt:lpstr>
      <vt:lpstr>Design Steps</vt:lpstr>
      <vt:lpstr>Stand Alone system with out  batteries</vt:lpstr>
      <vt:lpstr>PowerPoint Presentation</vt:lpstr>
      <vt:lpstr>PowerPoint Presentation</vt:lpstr>
      <vt:lpstr>PowerPoint Presentation</vt:lpstr>
      <vt:lpstr>Stand Alone system with batteries</vt:lpstr>
      <vt:lpstr>1. Calculation of Load</vt:lpstr>
      <vt:lpstr>Determining the inverter rating</vt:lpstr>
      <vt:lpstr>PowerPoint Presentation</vt:lpstr>
      <vt:lpstr>2. Sizing of batteries</vt:lpstr>
      <vt:lpstr>Sizing of batteries</vt:lpstr>
      <vt:lpstr>Number of days of autonomy</vt:lpstr>
      <vt:lpstr>Number of days of autonomy</vt:lpstr>
      <vt:lpstr>3. Sizing of PV modules/Arrays</vt:lpstr>
      <vt:lpstr>Daily energy generated by PV panels</vt:lpstr>
      <vt:lpstr>Number of panels </vt:lpstr>
      <vt:lpstr>Equivalent Peak Sunshine hours</vt:lpstr>
      <vt:lpstr>Number of panels </vt:lpstr>
      <vt:lpstr>Number of panels </vt:lpstr>
      <vt:lpstr>Complete Structure</vt:lpstr>
      <vt:lpstr>Connecting Wire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dc:creator>
  <cp:lastModifiedBy>Prashant Chauhan</cp:lastModifiedBy>
  <cp:revision>183</cp:revision>
  <dcterms:created xsi:type="dcterms:W3CDTF">2004-05-06T09:28:21Z</dcterms:created>
  <dcterms:modified xsi:type="dcterms:W3CDTF">2024-05-11T05:07:26Z</dcterms:modified>
</cp:coreProperties>
</file>